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notesSlides/notesSlide8.xml" ContentType="application/vnd.openxmlformats-officedocument.presentationml.notesSlide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notesSlides/notesSlide16.xml" ContentType="application/vnd.openxmlformats-officedocument.presentationml.notesSlide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notesSlides/notesSlide18.xml" ContentType="application/vnd.openxmlformats-officedocument.presentationml.notesSlide+xml"/>
  <Override PartName="/ppt/tags/tag48.xml" ContentType="application/vnd.openxmlformats-officedocument.presentationml.tags+xml"/>
  <Override PartName="/ppt/notesSlides/notesSlide19.xml" ContentType="application/vnd.openxmlformats-officedocument.presentationml.notesSlide+xml"/>
  <Override PartName="/ppt/tags/tag49.xml" ContentType="application/vnd.openxmlformats-officedocument.presentationml.tags+xml"/>
  <Override PartName="/ppt/notesSlides/notesSlide20.xml" ContentType="application/vnd.openxmlformats-officedocument.presentationml.notesSlide+xml"/>
  <Override PartName="/ppt/tags/tag50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  <p:sldMasterId id="2147483658" r:id="rId2"/>
  </p:sldMasterIdLst>
  <p:notesMasterIdLst>
    <p:notesMasterId r:id="rId25"/>
  </p:notesMasterIdLst>
  <p:handoutMasterIdLst>
    <p:handoutMasterId r:id="rId26"/>
  </p:handoutMasterIdLst>
  <p:sldIdLst>
    <p:sldId id="340" r:id="rId3"/>
    <p:sldId id="326" r:id="rId4"/>
    <p:sldId id="487" r:id="rId5"/>
    <p:sldId id="516" r:id="rId6"/>
    <p:sldId id="518" r:id="rId7"/>
    <p:sldId id="519" r:id="rId8"/>
    <p:sldId id="347" r:id="rId9"/>
    <p:sldId id="463" r:id="rId10"/>
    <p:sldId id="514" r:id="rId11"/>
    <p:sldId id="462" r:id="rId12"/>
    <p:sldId id="374" r:id="rId13"/>
    <p:sldId id="521" r:id="rId14"/>
    <p:sldId id="364" r:id="rId15"/>
    <p:sldId id="522" r:id="rId16"/>
    <p:sldId id="523" r:id="rId17"/>
    <p:sldId id="524" r:id="rId18"/>
    <p:sldId id="525" r:id="rId19"/>
    <p:sldId id="526" r:id="rId20"/>
    <p:sldId id="527" r:id="rId21"/>
    <p:sldId id="528" r:id="rId22"/>
    <p:sldId id="529" r:id="rId23"/>
    <p:sldId id="34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3">
          <p15:clr>
            <a:srgbClr val="A4A3A4"/>
          </p15:clr>
        </p15:guide>
        <p15:guide id="2" pos="38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ao.Han" initials="B" lastIdx="4" clrIdx="0"/>
  <p:cmAuthor id="2" name="Zhihui.Gao" initials="Z" lastIdx="3" clrIdx="1"/>
  <p:cmAuthor id="3" name="Karen" initials="K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76A6D7"/>
    <a:srgbClr val="FFFFFF"/>
    <a:srgbClr val="425789"/>
    <a:srgbClr val="42BEE0"/>
    <a:srgbClr val="74B6DD"/>
    <a:srgbClr val="AFDDE7"/>
    <a:srgbClr val="40BEE0"/>
    <a:srgbClr val="FFC000"/>
    <a:srgbClr val="FEF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408"/>
      </p:cViewPr>
      <p:guideLst>
        <p:guide orient="horz" pos="2243"/>
        <p:guide pos="38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2021/07/30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2021/07/30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4F4D7-21BF-4B9F-909B-69D1BB8ABAC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871341" y="2666365"/>
            <a:ext cx="7988452" cy="836295"/>
          </a:xfrm>
        </p:spPr>
        <p:txBody>
          <a:bodyPr lIns="101600" tIns="38100" rIns="63500" bIns="38100" anchor="t" anchorCtr="0">
            <a:noAutofit/>
          </a:bodyPr>
          <a:lstStyle>
            <a:lvl1pPr algn="l">
              <a:defRPr sz="4800" b="1" u="none" strike="noStrike" kern="1200" cap="none" spc="300" normalizeH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输入您的课题名称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5" t="3432" r="3996" b="15542"/>
          <a:stretch>
            <a:fillRect/>
          </a:stretch>
        </p:blipFill>
        <p:spPr>
          <a:xfrm rot="10800000">
            <a:off x="0" y="0"/>
            <a:ext cx="1806753" cy="22368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5" t="3432" r="3996" b="15542"/>
          <a:stretch>
            <a:fillRect/>
          </a:stretch>
        </p:blipFill>
        <p:spPr>
          <a:xfrm>
            <a:off x="10386448" y="4620895"/>
            <a:ext cx="1806753" cy="2236861"/>
          </a:xfrm>
          <a:prstGeom prst="rect">
            <a:avLst/>
          </a:prstGeom>
        </p:spPr>
      </p:pic>
      <p:sp>
        <p:nvSpPr>
          <p:cNvPr id="20" name="矩形 19"/>
          <p:cNvSpPr/>
          <p:nvPr userDrawn="1"/>
        </p:nvSpPr>
        <p:spPr>
          <a:xfrm>
            <a:off x="9825687" y="251460"/>
            <a:ext cx="2208747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234338" y="1603375"/>
            <a:ext cx="10698263" cy="3651250"/>
            <a:chOff x="369" y="2525"/>
            <a:chExt cx="16846" cy="5750"/>
          </a:xfrm>
        </p:grpSpPr>
        <p:cxnSp>
          <p:nvCxnSpPr>
            <p:cNvPr id="19" name="直接连接符 18"/>
            <p:cNvCxnSpPr/>
            <p:nvPr userDrawn="1"/>
          </p:nvCxnSpPr>
          <p:spPr>
            <a:xfrm>
              <a:off x="4631" y="6165"/>
              <a:ext cx="12585" cy="0"/>
            </a:xfrm>
            <a:prstGeom prst="line">
              <a:avLst/>
            </a:prstGeom>
            <a:ln w="19050">
              <a:solidFill>
                <a:srgbClr val="4257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图片 8" descr="图片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69" y="2525"/>
              <a:ext cx="5601" cy="5751"/>
            </a:xfrm>
            <a:prstGeom prst="rect">
              <a:avLst/>
            </a:prstGeom>
          </p:spPr>
        </p:pic>
      </p:grp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35000"/>
            <a:ext cx="12192000" cy="6223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8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200025"/>
            <a:ext cx="10515600" cy="43497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 userDrawn="1"/>
        </p:nvSpPr>
        <p:spPr>
          <a:xfrm>
            <a:off x="1997710" y="1721485"/>
            <a:ext cx="8768715" cy="410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50000"/>
              </a:lnSpc>
            </a:pPr>
            <a:r>
              <a:rPr lang="zh-CN" altLang="en-US">
                <a:solidFill>
                  <a:schemeClr val="accent1">
                    <a:lumMod val="75000"/>
                  </a:schemeClr>
                </a:solidFill>
                <a:sym typeface="+mn-ea"/>
              </a:rPr>
              <a:t>1. 本培训教材版本日期为                             ，版本更改将另行通知；</a:t>
            </a:r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250000"/>
              </a:lnSpc>
            </a:pPr>
            <a:r>
              <a:rPr lang="zh-CN" altLang="en-US">
                <a:solidFill>
                  <a:schemeClr val="accent1">
                    <a:lumMod val="75000"/>
                  </a:schemeClr>
                </a:solidFill>
                <a:sym typeface="+mn-ea"/>
              </a:rPr>
              <a:t>2. 教材内容有一定时效性，如您发现与现行法规政策有冲突，请及时提出更新建议；</a:t>
            </a:r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250000"/>
              </a:lnSpc>
            </a:pPr>
            <a:r>
              <a:rPr lang="zh-CN" altLang="en-US">
                <a:solidFill>
                  <a:schemeClr val="accent1">
                    <a:lumMod val="75000"/>
                  </a:schemeClr>
                </a:solidFill>
                <a:sym typeface="+mn-ea"/>
              </a:rPr>
              <a:t>3. 如您有任何问题或需要进一步阐述，请与相关事务培训负责人联系；</a:t>
            </a:r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250000"/>
              </a:lnSpc>
            </a:pPr>
            <a:r>
              <a:rPr lang="zh-CN" altLang="en-US">
                <a:solidFill>
                  <a:schemeClr val="accent1">
                    <a:lumMod val="75000"/>
                  </a:schemeClr>
                </a:solidFill>
                <a:sym typeface="+mn-ea"/>
              </a:rPr>
              <a:t>4. 本培训教材的版权归上海韧致医药科技有限公司所有，机密材料，不得外泄！</a:t>
            </a:r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250000"/>
              </a:lnSpc>
            </a:pPr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  <a:p>
            <a:pPr algn="l">
              <a:lnSpc>
                <a:spcPct val="200000"/>
              </a:lnSpc>
            </a:pPr>
            <a:endParaRPr lang="zh-CN" altLang="en-US" dirty="0">
              <a:solidFill>
                <a:schemeClr val="accent1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4559300" y="2007870"/>
            <a:ext cx="2099945" cy="446405"/>
          </a:xfrm>
        </p:spPr>
        <p:txBody>
          <a:bodyPr lIns="101600" tIns="38100" rIns="76200" bIns="38100">
            <a:noAutofit/>
          </a:bodyPr>
          <a:lstStyle>
            <a:lvl1pPr marL="0" indent="0" algn="l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*年*月*日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829" y="6483183"/>
            <a:ext cx="2700266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2021/07/30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46464" y="777163"/>
            <a:ext cx="784964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342359" y="359768"/>
            <a:ext cx="432091" cy="419531"/>
            <a:chOff x="298460" y="987574"/>
            <a:chExt cx="288032" cy="279687"/>
          </a:xfrm>
        </p:grpSpPr>
        <p:sp>
          <p:nvSpPr>
            <p:cNvPr id="10" name="矩形 9"/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圆角矩形 11"/>
          <p:cNvSpPr/>
          <p:nvPr userDrawn="1"/>
        </p:nvSpPr>
        <p:spPr>
          <a:xfrm>
            <a:off x="1678940" y="1496695"/>
            <a:ext cx="9155430" cy="3742690"/>
          </a:xfrm>
          <a:prstGeom prst="roundRect">
            <a:avLst>
              <a:gd name="adj" fmla="val 5807"/>
            </a:avLst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open-folder-black-and-white-variant_32527"/>
          <p:cNvSpPr>
            <a:spLocks noChangeAspect="1"/>
          </p:cNvSpPr>
          <p:nvPr userDrawn="1"/>
        </p:nvSpPr>
        <p:spPr bwMode="auto">
          <a:xfrm>
            <a:off x="9894570" y="4622800"/>
            <a:ext cx="609600" cy="398145"/>
          </a:xfrm>
          <a:custGeom>
            <a:avLst/>
            <a:gdLst>
              <a:gd name="T0" fmla="*/ 5096 w 6813"/>
              <a:gd name="T1" fmla="*/ 4453 h 4454"/>
              <a:gd name="T2" fmla="*/ 5488 w 6813"/>
              <a:gd name="T3" fmla="*/ 4223 h 4454"/>
              <a:gd name="T4" fmla="*/ 6739 w 6813"/>
              <a:gd name="T5" fmla="*/ 1856 h 4454"/>
              <a:gd name="T6" fmla="*/ 6509 w 6813"/>
              <a:gd name="T7" fmla="*/ 1626 h 4454"/>
              <a:gd name="T8" fmla="*/ 5246 w 6813"/>
              <a:gd name="T9" fmla="*/ 1626 h 4454"/>
              <a:gd name="T10" fmla="*/ 5246 w 6813"/>
              <a:gd name="T11" fmla="*/ 1061 h 4454"/>
              <a:gd name="T12" fmla="*/ 4892 w 6813"/>
              <a:gd name="T13" fmla="*/ 707 h 4454"/>
              <a:gd name="T14" fmla="*/ 1799 w 6813"/>
              <a:gd name="T15" fmla="*/ 707 h 4454"/>
              <a:gd name="T16" fmla="*/ 1570 w 6813"/>
              <a:gd name="T17" fmla="*/ 104 h 4454"/>
              <a:gd name="T18" fmla="*/ 1419 w 6813"/>
              <a:gd name="T19" fmla="*/ 0 h 4454"/>
              <a:gd name="T20" fmla="*/ 164 w 6813"/>
              <a:gd name="T21" fmla="*/ 0 h 4454"/>
              <a:gd name="T22" fmla="*/ 50 w 6813"/>
              <a:gd name="T23" fmla="*/ 48 h 4454"/>
              <a:gd name="T24" fmla="*/ 3 w 6813"/>
              <a:gd name="T25" fmla="*/ 163 h 4454"/>
              <a:gd name="T26" fmla="*/ 6 w 6813"/>
              <a:gd name="T27" fmla="*/ 1061 h 4454"/>
              <a:gd name="T28" fmla="*/ 0 w 6813"/>
              <a:gd name="T29" fmla="*/ 4100 h 4454"/>
              <a:gd name="T30" fmla="*/ 354 w 6813"/>
              <a:gd name="T31" fmla="*/ 4454 h 4454"/>
              <a:gd name="T32" fmla="*/ 4923 w 6813"/>
              <a:gd name="T33" fmla="*/ 1626 h 4454"/>
              <a:gd name="T34" fmla="*/ 2168 w 6813"/>
              <a:gd name="T35" fmla="*/ 1626 h 4454"/>
              <a:gd name="T36" fmla="*/ 1858 w 6813"/>
              <a:gd name="T37" fmla="*/ 1856 h 4454"/>
              <a:gd name="T38" fmla="*/ 733 w 6813"/>
              <a:gd name="T39" fmla="*/ 4131 h 4454"/>
              <a:gd name="T40" fmla="*/ 354 w 6813"/>
              <a:gd name="T41" fmla="*/ 4131 h 4454"/>
              <a:gd name="T42" fmla="*/ 323 w 6813"/>
              <a:gd name="T43" fmla="*/ 4100 h 4454"/>
              <a:gd name="T44" fmla="*/ 323 w 6813"/>
              <a:gd name="T45" fmla="*/ 1060 h 4454"/>
              <a:gd name="T46" fmla="*/ 323 w 6813"/>
              <a:gd name="T47" fmla="*/ 323 h 4454"/>
              <a:gd name="T48" fmla="*/ 1308 w 6813"/>
              <a:gd name="T49" fmla="*/ 323 h 4454"/>
              <a:gd name="T50" fmla="*/ 1537 w 6813"/>
              <a:gd name="T51" fmla="*/ 925 h 4454"/>
              <a:gd name="T52" fmla="*/ 1688 w 6813"/>
              <a:gd name="T53" fmla="*/ 1029 h 4454"/>
              <a:gd name="T54" fmla="*/ 4892 w 6813"/>
              <a:gd name="T55" fmla="*/ 1029 h 4454"/>
              <a:gd name="T56" fmla="*/ 4923 w 6813"/>
              <a:gd name="T57" fmla="*/ 1061 h 4454"/>
              <a:gd name="T58" fmla="*/ 4923 w 6813"/>
              <a:gd name="T59" fmla="*/ 1626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13" h="4454">
                <a:moveTo>
                  <a:pt x="5096" y="4453"/>
                </a:moveTo>
                <a:cubicBezTo>
                  <a:pt x="5247" y="4453"/>
                  <a:pt x="5423" y="4356"/>
                  <a:pt x="5488" y="4223"/>
                </a:cubicBezTo>
                <a:lnTo>
                  <a:pt x="6739" y="1856"/>
                </a:lnTo>
                <a:cubicBezTo>
                  <a:pt x="6813" y="1712"/>
                  <a:pt x="6705" y="1626"/>
                  <a:pt x="6509" y="1626"/>
                </a:cubicBezTo>
                <a:lnTo>
                  <a:pt x="5246" y="1626"/>
                </a:lnTo>
                <a:lnTo>
                  <a:pt x="5246" y="1061"/>
                </a:lnTo>
                <a:cubicBezTo>
                  <a:pt x="5246" y="865"/>
                  <a:pt x="5087" y="707"/>
                  <a:pt x="4892" y="707"/>
                </a:cubicBezTo>
                <a:lnTo>
                  <a:pt x="1799" y="707"/>
                </a:lnTo>
                <a:lnTo>
                  <a:pt x="1570" y="104"/>
                </a:lnTo>
                <a:cubicBezTo>
                  <a:pt x="1546" y="42"/>
                  <a:pt x="1486" y="0"/>
                  <a:pt x="1419" y="0"/>
                </a:cubicBezTo>
                <a:lnTo>
                  <a:pt x="164" y="0"/>
                </a:lnTo>
                <a:cubicBezTo>
                  <a:pt x="122" y="0"/>
                  <a:pt x="80" y="17"/>
                  <a:pt x="50" y="48"/>
                </a:cubicBezTo>
                <a:cubicBezTo>
                  <a:pt x="20" y="78"/>
                  <a:pt x="3" y="120"/>
                  <a:pt x="3" y="163"/>
                </a:cubicBezTo>
                <a:lnTo>
                  <a:pt x="6" y="1061"/>
                </a:lnTo>
                <a:lnTo>
                  <a:pt x="0" y="4100"/>
                </a:lnTo>
                <a:cubicBezTo>
                  <a:pt x="0" y="4295"/>
                  <a:pt x="159" y="4454"/>
                  <a:pt x="354" y="4454"/>
                </a:cubicBezTo>
                <a:moveTo>
                  <a:pt x="4923" y="1626"/>
                </a:moveTo>
                <a:lnTo>
                  <a:pt x="2168" y="1626"/>
                </a:lnTo>
                <a:cubicBezTo>
                  <a:pt x="2041" y="1626"/>
                  <a:pt x="1921" y="1729"/>
                  <a:pt x="1858" y="1856"/>
                </a:cubicBezTo>
                <a:lnTo>
                  <a:pt x="733" y="4131"/>
                </a:lnTo>
                <a:lnTo>
                  <a:pt x="354" y="4131"/>
                </a:lnTo>
                <a:cubicBezTo>
                  <a:pt x="337" y="4131"/>
                  <a:pt x="323" y="4117"/>
                  <a:pt x="323" y="4100"/>
                </a:cubicBezTo>
                <a:lnTo>
                  <a:pt x="323" y="1060"/>
                </a:lnTo>
                <a:lnTo>
                  <a:pt x="323" y="323"/>
                </a:lnTo>
                <a:lnTo>
                  <a:pt x="1308" y="323"/>
                </a:lnTo>
                <a:lnTo>
                  <a:pt x="1537" y="925"/>
                </a:lnTo>
                <a:cubicBezTo>
                  <a:pt x="1561" y="988"/>
                  <a:pt x="1621" y="1029"/>
                  <a:pt x="1688" y="1029"/>
                </a:cubicBezTo>
                <a:lnTo>
                  <a:pt x="4892" y="1029"/>
                </a:lnTo>
                <a:cubicBezTo>
                  <a:pt x="4909" y="1029"/>
                  <a:pt x="4923" y="1043"/>
                  <a:pt x="4923" y="1061"/>
                </a:cubicBezTo>
                <a:lnTo>
                  <a:pt x="4923" y="162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sp>
      <p:sp>
        <p:nvSpPr>
          <p:cNvPr id="15" name="标题 1"/>
          <p:cNvSpPr>
            <a:spLocks noGrp="1"/>
          </p:cNvSpPr>
          <p:nvPr userDrawn="1"/>
        </p:nvSpPr>
        <p:spPr>
          <a:xfrm>
            <a:off x="880197" y="313690"/>
            <a:ext cx="10429632" cy="46355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>
              <a:defRPr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zh-CN" altLang="en-US" b="1"/>
              <a:t>声明</a:t>
            </a: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927454" y="6483183"/>
            <a:ext cx="2700266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2021/07/30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机密，严禁外泄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>
              <a:defRPr sz="1800">
                <a:solidFill>
                  <a:srgbClr val="008191"/>
                </a:solidFill>
              </a:defRPr>
            </a:lvl1pPr>
          </a:lstStyle>
          <a:p>
            <a:fld id="{1CC280EB-6F26-4C1B-9544-544D9C925723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目录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60779" y="6483183"/>
            <a:ext cx="2700266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2021/07/30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机密，严禁外泄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6096600" y="1522095"/>
            <a:ext cx="0" cy="3749040"/>
          </a:xfrm>
          <a:prstGeom prst="line">
            <a:avLst/>
          </a:prstGeom>
          <a:ln w="12700" cmpd="sng">
            <a:solidFill>
              <a:srgbClr val="76A6D7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图形 3"/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20343" y="2590482"/>
            <a:ext cx="3667486" cy="3267075"/>
          </a:xfrm>
          <a:prstGeom prst="rect">
            <a:avLst/>
          </a:prstGeom>
        </p:spPr>
      </p:pic>
      <p:sp>
        <p:nvSpPr>
          <p:cNvPr id="16" name="TextBox 21"/>
          <p:cNvSpPr txBox="1"/>
          <p:nvPr userDrawn="1"/>
        </p:nvSpPr>
        <p:spPr>
          <a:xfrm>
            <a:off x="7156338" y="1388898"/>
            <a:ext cx="256646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</a:t>
            </a:r>
            <a:endParaRPr lang="en-US" altLang="zh-CN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en-US" altLang="zh-CN" sz="2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ontents</a:t>
            </a:r>
          </a:p>
        </p:txBody>
      </p:sp>
      <p:grpSp>
        <p:nvGrpSpPr>
          <p:cNvPr id="29" name="组合 28"/>
          <p:cNvGrpSpPr/>
          <p:nvPr userDrawn="1"/>
        </p:nvGrpSpPr>
        <p:grpSpPr>
          <a:xfrm>
            <a:off x="7517870" y="1525214"/>
            <a:ext cx="3906643" cy="571595"/>
            <a:chOff x="11838" y="2453"/>
            <a:chExt cx="5801" cy="849"/>
          </a:xfrm>
        </p:grpSpPr>
        <p:sp>
          <p:nvSpPr>
            <p:cNvPr id="47" name="TextBox 3"/>
            <p:cNvSpPr txBox="1"/>
            <p:nvPr/>
          </p:nvSpPr>
          <p:spPr>
            <a:xfrm>
              <a:off x="11838" y="2975"/>
              <a:ext cx="1500" cy="327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endParaRPr lang="en-US" altLang="zh-CN" dirty="0">
                <a:solidFill>
                  <a:schemeClr val="bg2">
                    <a:lumMod val="50000"/>
                  </a:schemeClr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6" name="Freeform: Shape 6"/>
            <p:cNvSpPr/>
            <p:nvPr userDrawn="1"/>
          </p:nvSpPr>
          <p:spPr bwMode="auto">
            <a:xfrm>
              <a:off x="14136" y="2742"/>
              <a:ext cx="3503" cy="431"/>
            </a:xfrm>
            <a:custGeom>
              <a:avLst/>
              <a:gdLst>
                <a:gd name="connsiteX0" fmla="*/ 165962 w 2965813"/>
                <a:gd name="connsiteY0" fmla="*/ 0 h 364659"/>
                <a:gd name="connsiteX1" fmla="*/ 2965813 w 2965813"/>
                <a:gd name="connsiteY1" fmla="*/ 0 h 364659"/>
                <a:gd name="connsiteX2" fmla="*/ 2965813 w 2965813"/>
                <a:gd name="connsiteY2" fmla="*/ 364659 h 364659"/>
                <a:gd name="connsiteX3" fmla="*/ 0 w 2965813"/>
                <a:gd name="connsiteY3" fmla="*/ 364659 h 36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5813" h="364659">
                  <a:moveTo>
                    <a:pt x="165962" y="0"/>
                  </a:moveTo>
                  <a:lnTo>
                    <a:pt x="2965813" y="0"/>
                  </a:lnTo>
                  <a:lnTo>
                    <a:pt x="2965813" y="364659"/>
                  </a:lnTo>
                  <a:lnTo>
                    <a:pt x="0" y="364659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  <p:sp>
          <p:nvSpPr>
            <p:cNvPr id="27" name="Freeform: Shape 52"/>
            <p:cNvSpPr/>
            <p:nvPr userDrawn="1"/>
          </p:nvSpPr>
          <p:spPr bwMode="auto">
            <a:xfrm>
              <a:off x="13199" y="2453"/>
              <a:ext cx="3503" cy="431"/>
            </a:xfrm>
            <a:custGeom>
              <a:avLst/>
              <a:gdLst>
                <a:gd name="connsiteX0" fmla="*/ 165962 w 2965813"/>
                <a:gd name="connsiteY0" fmla="*/ 0 h 364659"/>
                <a:gd name="connsiteX1" fmla="*/ 2965813 w 2965813"/>
                <a:gd name="connsiteY1" fmla="*/ 0 h 364659"/>
                <a:gd name="connsiteX2" fmla="*/ 2965813 w 2965813"/>
                <a:gd name="connsiteY2" fmla="*/ 364659 h 364659"/>
                <a:gd name="connsiteX3" fmla="*/ 0 w 2965813"/>
                <a:gd name="connsiteY3" fmla="*/ 364659 h 36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5813" h="364659">
                  <a:moveTo>
                    <a:pt x="165962" y="0"/>
                  </a:moveTo>
                  <a:lnTo>
                    <a:pt x="2965813" y="0"/>
                  </a:lnTo>
                  <a:lnTo>
                    <a:pt x="2965813" y="364659"/>
                  </a:lnTo>
                  <a:lnTo>
                    <a:pt x="0" y="364659"/>
                  </a:lnTo>
                  <a:close/>
                </a:path>
              </a:pathLst>
            </a:custGeom>
            <a:solidFill>
              <a:schemeClr val="accent1">
                <a:alpha val="51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5666663" y="3352165"/>
            <a:ext cx="5645071" cy="1078230"/>
          </a:xfrm>
        </p:spPr>
        <p:txBody>
          <a:bodyPr lIns="101600" tIns="38100" rIns="76200" bIns="38100">
            <a:noAutofit/>
          </a:bodyPr>
          <a:lstStyle>
            <a:lvl1pPr marL="0" indent="0" algn="l" eaLnBrk="1" fontAlgn="auto" latinLnBrk="0" hangingPunct="1">
              <a:buNone/>
              <a:defRPr kumimoji="0" lang="zh-CN" altLang="en-US" sz="3600" b="1" i="0" u="none" strike="noStrike" kern="1200" cap="none" spc="15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输入您的标题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51254" y="6483183"/>
            <a:ext cx="2700266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2021/07/30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5130057" y="1851540"/>
            <a:ext cx="45724" cy="240879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2970811" y="2731380"/>
            <a:ext cx="1432223" cy="885754"/>
            <a:chOff x="4219880" y="4182990"/>
            <a:chExt cx="1432082" cy="885754"/>
          </a:xfrm>
          <a:solidFill>
            <a:schemeClr val="bg1">
              <a:lumMod val="75000"/>
              <a:alpha val="34000"/>
            </a:schemeClr>
          </a:solidFill>
        </p:grpSpPr>
        <p:sp>
          <p:nvSpPr>
            <p:cNvPr id="17" name="等腰三角形 16"/>
            <p:cNvSpPr/>
            <p:nvPr/>
          </p:nvSpPr>
          <p:spPr>
            <a:xfrm rot="5400000">
              <a:off x="4827295" y="4244077"/>
              <a:ext cx="885754" cy="7635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等腰三角形 111"/>
            <p:cNvSpPr/>
            <p:nvPr/>
          </p:nvSpPr>
          <p:spPr>
            <a:xfrm rot="5400000">
              <a:off x="4520342" y="4244077"/>
              <a:ext cx="885754" cy="7635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等腰三角形 121"/>
            <p:cNvSpPr/>
            <p:nvPr/>
          </p:nvSpPr>
          <p:spPr>
            <a:xfrm rot="5400000">
              <a:off x="4158793" y="4244077"/>
              <a:ext cx="885754" cy="76358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椭圆 22"/>
          <p:cNvSpPr/>
          <p:nvPr userDrawn="1"/>
        </p:nvSpPr>
        <p:spPr>
          <a:xfrm flipH="1" flipV="1">
            <a:off x="5782879" y="1736725"/>
            <a:ext cx="1354129" cy="1398270"/>
          </a:xfrm>
          <a:prstGeom prst="ellipse">
            <a:avLst/>
          </a:prstGeom>
          <a:solidFill>
            <a:schemeClr val="bg1"/>
          </a:solidFill>
          <a:ln w="76200" cap="rnd" cmpd="sng">
            <a:solidFill>
              <a:schemeClr val="accent1">
                <a:lumMod val="75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30000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5782244" y="1652905"/>
            <a:ext cx="1434606" cy="1078230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buNone/>
              <a:defRPr kumimoji="0" lang="zh-CN" altLang="en-US" sz="6600" b="1" i="0" u="none" strike="noStrike" kern="1200" cap="none" spc="15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82102" y="313690"/>
            <a:ext cx="10429632" cy="463550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小标题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46174" y="6483183"/>
            <a:ext cx="2700266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2021/07/30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机密，严禁外泄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846464" y="777163"/>
            <a:ext cx="784964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/>
        </p:nvGrpSpPr>
        <p:grpSpPr>
          <a:xfrm>
            <a:off x="342359" y="359768"/>
            <a:ext cx="432091" cy="419531"/>
            <a:chOff x="298460" y="987574"/>
            <a:chExt cx="288032" cy="279687"/>
          </a:xfrm>
        </p:grpSpPr>
        <p:sp>
          <p:nvSpPr>
            <p:cNvPr id="8" name="矩形 7"/>
            <p:cNvSpPr/>
            <p:nvPr/>
          </p:nvSpPr>
          <p:spPr>
            <a:xfrm>
              <a:off x="298460" y="987574"/>
              <a:ext cx="216024" cy="21602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06472" y="1087241"/>
              <a:ext cx="180020" cy="18002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9825687" y="251460"/>
            <a:ext cx="2208747" cy="908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3648087" y="2049474"/>
            <a:ext cx="489702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组合 74"/>
          <p:cNvGrpSpPr/>
          <p:nvPr userDrawn="1"/>
        </p:nvGrpSpPr>
        <p:grpSpPr>
          <a:xfrm>
            <a:off x="1157719" y="3072765"/>
            <a:ext cx="10091779" cy="288290"/>
            <a:chOff x="731018" y="5331785"/>
            <a:chExt cx="6484778" cy="629202"/>
          </a:xfrm>
        </p:grpSpPr>
        <p:sp>
          <p:nvSpPr>
            <p:cNvPr id="71" name="矩形 70"/>
            <p:cNvSpPr/>
            <p:nvPr/>
          </p:nvSpPr>
          <p:spPr>
            <a:xfrm>
              <a:off x="731018" y="5331785"/>
              <a:ext cx="6404930" cy="45719"/>
            </a:xfrm>
            <a:prstGeom prst="rect">
              <a:avLst/>
            </a:prstGeom>
            <a:solidFill>
              <a:srgbClr val="56C0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2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3713165" y="2458357"/>
              <a:ext cx="600333" cy="6404928"/>
            </a:xfrm>
            <a:prstGeom prst="rect">
              <a:avLst/>
            </a:prstGeom>
          </p:spPr>
        </p:pic>
      </p:grpSp>
      <p:sp>
        <p:nvSpPr>
          <p:cNvPr id="13" name="矩形 259"/>
          <p:cNvSpPr>
            <a:spLocks noChangeArrowheads="1"/>
          </p:cNvSpPr>
          <p:nvPr userDrawn="1"/>
        </p:nvSpPr>
        <p:spPr bwMode="auto">
          <a:xfrm>
            <a:off x="5733980" y="1386840"/>
            <a:ext cx="4524821" cy="8305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1" i="0" u="none" strike="noStrike" kern="1200" cap="all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感 谢</a:t>
            </a:r>
            <a:r>
              <a:rPr kumimoji="0" lang="zh-CN" altLang="en-US" sz="5400" b="1" i="0" u="none" strike="noStrike" kern="1200" cap="all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kumimoji="0" lang="zh-CN" altLang="en-US" sz="5400" b="1" i="0" u="none" strike="noStrike" kern="1200" cap="all" spc="0" normalizeH="0" baseline="0" noProof="1">
                <a:ln>
                  <a:noFill/>
                </a:ln>
                <a:solidFill>
                  <a:srgbClr val="56C2E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观 看</a:t>
            </a:r>
          </a:p>
        </p:txBody>
      </p:sp>
      <p:sp>
        <p:nvSpPr>
          <p:cNvPr id="14" name="矩形 259"/>
          <p:cNvSpPr>
            <a:spLocks noChangeArrowheads="1"/>
          </p:cNvSpPr>
          <p:nvPr userDrawn="1"/>
        </p:nvSpPr>
        <p:spPr bwMode="auto">
          <a:xfrm>
            <a:off x="7223201" y="2444115"/>
            <a:ext cx="3640178" cy="3073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Calibri" panose="020F0502020204030204" pitchFamily="34" charset="0"/>
              </a:rPr>
              <a:t>Thanks for watching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 rot="16200000" flipH="1" flipV="1">
            <a:off x="11090862" y="5528082"/>
            <a:ext cx="0" cy="21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16200000" flipH="1" flipV="1">
            <a:off x="9312917" y="3308891"/>
            <a:ext cx="0" cy="5760000"/>
          </a:xfrm>
          <a:prstGeom prst="line">
            <a:avLst/>
          </a:prstGeom>
          <a:ln w="9525">
            <a:gradFill>
              <a:gsLst>
                <a:gs pos="20000">
                  <a:srgbClr val="91ABCB"/>
                </a:gs>
                <a:gs pos="42000">
                  <a:srgbClr val="304864"/>
                </a:gs>
                <a:gs pos="60000">
                  <a:srgbClr val="304864"/>
                </a:gs>
                <a:gs pos="1818">
                  <a:srgbClr val="D5DFEB"/>
                </a:gs>
                <a:gs pos="99091">
                  <a:srgbClr val="D5DFEB"/>
                </a:gs>
                <a:gs pos="81000">
                  <a:srgbClr val="91ABCB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平行四边形 23"/>
          <p:cNvSpPr/>
          <p:nvPr userDrawn="1"/>
        </p:nvSpPr>
        <p:spPr>
          <a:xfrm>
            <a:off x="8076906" y="6012272"/>
            <a:ext cx="827397" cy="304800"/>
          </a:xfrm>
          <a:prstGeom prst="parallelogram">
            <a:avLst>
              <a:gd name="adj" fmla="val 6656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平行四边形 26"/>
          <p:cNvSpPr>
            <a:spLocks noChangeAspect="1"/>
          </p:cNvSpPr>
          <p:nvPr userDrawn="1"/>
        </p:nvSpPr>
        <p:spPr>
          <a:xfrm>
            <a:off x="9727605" y="5637803"/>
            <a:ext cx="571295" cy="210456"/>
          </a:xfrm>
          <a:prstGeom prst="parallelogram">
            <a:avLst>
              <a:gd name="adj" fmla="val 66565"/>
            </a:avLst>
          </a:prstGeom>
          <a:solidFill>
            <a:srgbClr val="91A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平行四边形 27"/>
          <p:cNvSpPr>
            <a:spLocks noChangeAspect="1"/>
          </p:cNvSpPr>
          <p:nvPr userDrawn="1"/>
        </p:nvSpPr>
        <p:spPr>
          <a:xfrm>
            <a:off x="11249679" y="6517369"/>
            <a:ext cx="372228" cy="137123"/>
          </a:xfrm>
          <a:prstGeom prst="parallelogram">
            <a:avLst>
              <a:gd name="adj" fmla="val 6656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平行四边形 28"/>
          <p:cNvSpPr>
            <a:spLocks noChangeAspect="1"/>
          </p:cNvSpPr>
          <p:nvPr userDrawn="1"/>
        </p:nvSpPr>
        <p:spPr>
          <a:xfrm>
            <a:off x="11714182" y="5345608"/>
            <a:ext cx="300681" cy="110766"/>
          </a:xfrm>
          <a:prstGeom prst="parallelogram">
            <a:avLst>
              <a:gd name="adj" fmla="val 66565"/>
            </a:avLst>
          </a:prstGeom>
          <a:solidFill>
            <a:srgbClr val="304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 userDrawn="1"/>
        </p:nvSpPr>
        <p:spPr>
          <a:xfrm>
            <a:off x="9692959" y="402590"/>
            <a:ext cx="2361798" cy="5410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20132"/>
          <a:stretch>
            <a:fillRect/>
          </a:stretch>
        </p:blipFill>
        <p:spPr>
          <a:xfrm>
            <a:off x="0" y="3072765"/>
            <a:ext cx="3944373" cy="3320415"/>
          </a:xfrm>
          <a:prstGeom prst="rect">
            <a:avLst/>
          </a:prstGeom>
        </p:spPr>
      </p:pic>
      <p:sp>
        <p:nvSpPr>
          <p:cNvPr id="16" name="矩形: 圆角 15"/>
          <p:cNvSpPr/>
          <p:nvPr userDrawn="1"/>
        </p:nvSpPr>
        <p:spPr>
          <a:xfrm>
            <a:off x="4738773" y="5235275"/>
            <a:ext cx="2715654" cy="401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14300" dist="63500" dir="2700000" sx="98000" sy="98000" algn="tl" rotWithShape="0">
              <a:prstClr val="black">
                <a:alpha val="4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椭圆 2"/>
          <p:cNvSpPr/>
          <p:nvPr userDrawn="1"/>
        </p:nvSpPr>
        <p:spPr>
          <a:xfrm>
            <a:off x="7094948" y="5297650"/>
            <a:ext cx="277180" cy="277153"/>
          </a:xfrm>
          <a:prstGeom prst="ellipse">
            <a:avLst/>
          </a:prstGeom>
          <a:solidFill>
            <a:srgbClr val="4999E9"/>
          </a:solidFill>
          <a:ln>
            <a:noFill/>
          </a:ln>
          <a:effectLst>
            <a:outerShdw blurRad="381000" sx="102000" sy="102000" algn="ctr" rotWithShape="0">
              <a:srgbClr val="E0EDF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4" hasCustomPrompt="1"/>
            <p:custDataLst>
              <p:tags r:id="rId2"/>
            </p:custDataLst>
          </p:nvPr>
        </p:nvSpPr>
        <p:spPr>
          <a:xfrm>
            <a:off x="5039856" y="5216525"/>
            <a:ext cx="2113488" cy="43751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输入您的定稿日期</a:t>
            </a: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79829" y="6483183"/>
            <a:ext cx="2700266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2021/07/30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机密，严禁外泄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35000"/>
            <a:ext cx="12192000" cy="6223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84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200025"/>
            <a:ext cx="10515600" cy="43497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/>
          <p:cNvSpPr txBox="1"/>
          <p:nvPr userDrawn="1"/>
        </p:nvSpPr>
        <p:spPr>
          <a:xfrm>
            <a:off x="486966" y="6360740"/>
            <a:ext cx="1398441" cy="40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fontAlgn="base">
              <a:spcBef>
                <a:spcPct val="0"/>
              </a:spcBef>
              <a:spcAft>
                <a:spcPct val="0"/>
              </a:spcAft>
              <a:defRPr sz="6000" b="1">
                <a:gradFill>
                  <a:gsLst>
                    <a:gs pos="0">
                      <a:srgbClr val="365A96"/>
                    </a:gs>
                    <a:gs pos="100000">
                      <a:srgbClr val="3AC8D9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endParaRPr lang="zh-CN" altLang="en-US" sz="1400" baseline="30000" dirty="0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image" Target="../media/image7.jpeg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69948" y="432000"/>
            <a:ext cx="10853306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69948" y="1296000"/>
            <a:ext cx="10853306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879829" y="6349833"/>
            <a:ext cx="2700266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2021/07/30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16405" y="6483183"/>
            <a:ext cx="396039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机密，严禁外泄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9176018" y="6483183"/>
            <a:ext cx="2700266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en-US" altLang="zh-CN" smtClean="0"/>
              <a:t>‹#›</a:t>
            </a:fld>
            <a:r>
              <a:rPr lang="en-US" altLang="zh-CN"/>
              <a:t>1</a:t>
            </a:r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03370" y="2345055"/>
            <a:ext cx="7025640" cy="1082675"/>
          </a:xfrm>
        </p:spPr>
        <p:txBody>
          <a:bodyPr/>
          <a:lstStyle/>
          <a:p>
            <a:pPr algn="ctr"/>
            <a:r>
              <a:rPr lang="zh-CN" altLang="en-US" dirty="0"/>
              <a:t>临床试验之</a:t>
            </a:r>
            <a:r>
              <a:rPr lang="en-US" altLang="zh-CN" dirty="0"/>
              <a:t>-</a:t>
            </a:r>
            <a:r>
              <a:rPr lang="zh-CN" altLang="en-US" dirty="0"/>
              <a:t>入门篇</a:t>
            </a:r>
          </a:p>
        </p:txBody>
      </p:sp>
      <p:sp>
        <p:nvSpPr>
          <p:cNvPr id="70" name="MH_Entry_1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6773545" y="4533265"/>
            <a:ext cx="3893185" cy="861060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2021-07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临研通</a:t>
            </a:r>
            <a:endParaRPr 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2015" y="313690"/>
            <a:ext cx="6577330" cy="432435"/>
          </a:xfrm>
        </p:spPr>
        <p:txBody>
          <a:bodyPr/>
          <a:lstStyle/>
          <a:p>
            <a:r>
              <a:rPr lang="zh-CN" altLang="en-US" sz="3200" i="1" dirty="0"/>
              <a:t>临床试验分期</a:t>
            </a:r>
            <a:r>
              <a:rPr lang="en-US" altLang="zh-CN" sz="3200" i="1" dirty="0"/>
              <a:t>--</a:t>
            </a:r>
            <a:r>
              <a:rPr lang="zh-CN" altLang="en-US" sz="3200" i="1" dirty="0"/>
              <a:t>白话篇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12" name="流程图: 可选过程 11"/>
          <p:cNvSpPr/>
          <p:nvPr/>
        </p:nvSpPr>
        <p:spPr>
          <a:xfrm>
            <a:off x="541020" y="1020445"/>
            <a:ext cx="9086850" cy="195580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 b="1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II期</a:t>
            </a:r>
            <a:r>
              <a:rPr lang="zh-CN" altLang="en-US" sz="2400" b="1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：</a:t>
            </a:r>
            <a:r>
              <a:rPr lang="zh-CN" altLang="en-US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受试者为患者。II期重点在于</a:t>
            </a:r>
            <a:r>
              <a:rPr lang="zh-CN" altLang="en-US" spc="400" dirty="0">
                <a:solidFill>
                  <a:schemeClr val="accent5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药物的安全性和疗效</a:t>
            </a:r>
            <a:r>
              <a:rPr lang="zh-CN" altLang="en-US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。应用安慰剂或已上市药物作为对照药物对新药的疗效进行评价；</a:t>
            </a:r>
            <a:endParaRPr lang="zh-CN" altLang="en-US" sz="2000" spc="400" dirty="0">
              <a:solidFill>
                <a:schemeClr val="tx1"/>
              </a:solidFill>
              <a:ea typeface="微软雅黑" panose="020B0503020204020204" charset="-122"/>
              <a:cs typeface="Aharoni" panose="02010803020104030203" pitchFamily="2" charset="-79"/>
              <a:sym typeface="+mn-ea"/>
            </a:endParaRPr>
          </a:p>
          <a:p>
            <a:pPr algn="l"/>
            <a:endParaRPr lang="zh-CN" altLang="en-US" sz="2000" spc="400" dirty="0">
              <a:solidFill>
                <a:schemeClr val="tx1"/>
              </a:solidFill>
              <a:ea typeface="微软雅黑" panose="020B0503020204020204" charset="-122"/>
              <a:cs typeface="Aharoni" panose="02010803020104030203" pitchFamily="2" charset="-79"/>
              <a:sym typeface="+mn-ea"/>
            </a:endParaRPr>
          </a:p>
          <a:p>
            <a:pPr algn="l"/>
            <a:r>
              <a:rPr lang="zh-CN" altLang="en-US" sz="1600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I期研究好了某药应该吃多少及吃几次等，接下来就该验证这个药有没有效果了。II期就像数学里的抽样调查，我们不知道这个药是不是能治所有人，那就在这个病人群体里抽一些病人，让他们去试一下，看有效率是多少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7695" y="0"/>
            <a:ext cx="2378710" cy="1748790"/>
          </a:xfrm>
          <a:prstGeom prst="rect">
            <a:avLst/>
          </a:prstGeom>
        </p:spPr>
      </p:pic>
      <p:sp>
        <p:nvSpPr>
          <p:cNvPr id="7" name="流程图: 可选过程 6"/>
          <p:cNvSpPr/>
          <p:nvPr/>
        </p:nvSpPr>
        <p:spPr>
          <a:xfrm>
            <a:off x="541655" y="3237230"/>
            <a:ext cx="9190990" cy="2094865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 b="1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III期</a:t>
            </a:r>
            <a:r>
              <a:rPr lang="zh-CN" altLang="en-US" sz="2400" b="1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：</a:t>
            </a:r>
            <a:r>
              <a:rPr lang="zh-CN" altLang="en-US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受试者为患者。III期目的是</a:t>
            </a:r>
            <a:r>
              <a:rPr lang="zh-CN" altLang="en-US" spc="400" dirty="0">
                <a:solidFill>
                  <a:schemeClr val="accent5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进一步验证药物对目标适应症患者的治疗作用和安全性，评价利益与风险关系</a:t>
            </a:r>
            <a:r>
              <a:rPr lang="zh-CN" altLang="en-US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，最终为药物注册申请的审查提供充分的依据。</a:t>
            </a:r>
          </a:p>
          <a:p>
            <a:pPr algn="l"/>
            <a:endParaRPr lang="zh-CN" altLang="en-US" sz="2000" spc="400" dirty="0">
              <a:solidFill>
                <a:schemeClr val="tx1"/>
              </a:solidFill>
              <a:ea typeface="微软雅黑" panose="020B0503020204020204" charset="-122"/>
              <a:cs typeface="Aharoni" panose="02010803020104030203" pitchFamily="2" charset="-79"/>
              <a:sym typeface="+mn-ea"/>
            </a:endParaRPr>
          </a:p>
          <a:p>
            <a:pPr algn="l"/>
            <a:r>
              <a:rPr lang="zh-CN" altLang="en-US" sz="1600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II期抽了一些病人试验，最后效果挺好。但是这些人是小概率人群，那么多病人，是所有的吃了都有效么？III期与II期的最大区别就是扩大了病人招募数量，再去验证是不是真有效。</a:t>
            </a:r>
          </a:p>
        </p:txBody>
      </p:sp>
      <p:sp>
        <p:nvSpPr>
          <p:cNvPr id="9" name="流程图: 可选过程 8"/>
          <p:cNvSpPr/>
          <p:nvPr/>
        </p:nvSpPr>
        <p:spPr>
          <a:xfrm>
            <a:off x="541020" y="5593715"/>
            <a:ext cx="9190990" cy="909955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 b="1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IV期</a:t>
            </a:r>
            <a:r>
              <a:rPr lang="zh-CN" altLang="en-US" sz="2400" b="1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：</a:t>
            </a:r>
            <a:r>
              <a:rPr lang="zh-CN" altLang="en-US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受试者为患者。四期也叫上市后再评价。就是上市售卖后，再收集一下是否有新的不良反应等信息，丰富一下药品说明书。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  </a:t>
            </a:r>
            <a:r>
              <a:t>临床试验流程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altLang="zh-CN"/>
              <a:t>02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25605" name="AutoShape 5"/>
          <p:cNvSpPr/>
          <p:nvPr/>
        </p:nvSpPr>
        <p:spPr bwMode="auto">
          <a:xfrm>
            <a:off x="3552825" y="4100195"/>
            <a:ext cx="4209415" cy="799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lnSpc>
                <a:spcPct val="150000"/>
              </a:lnSpc>
            </a:pPr>
            <a:endParaRPr lang="zh-CN" altLang="en-US" b="1" dirty="0">
              <a:solidFill>
                <a:sysClr val="windowText" lastClr="000000">
                  <a:lumMod val="50000"/>
                  <a:lumOff val="50000"/>
                </a:sys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610870" y="1757680"/>
            <a:ext cx="5262245" cy="348869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altLang="zh-CN" sz="32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32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、试验启动阶段</a:t>
            </a:r>
          </a:p>
          <a:p>
            <a:pPr algn="l">
              <a:lnSpc>
                <a:spcPct val="150000"/>
              </a:lnSpc>
            </a:pPr>
            <a:r>
              <a:rPr lang="en-US" altLang="zh-CN" sz="32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32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、试验进行阶段</a:t>
            </a:r>
          </a:p>
          <a:p>
            <a:pPr algn="l">
              <a:lnSpc>
                <a:spcPct val="150000"/>
              </a:lnSpc>
            </a:pPr>
            <a:r>
              <a:rPr lang="en-US" altLang="zh-CN" sz="32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3200" dirty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、试验总结阶段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964565" y="313055"/>
            <a:ext cx="6797675" cy="463550"/>
          </a:xfrm>
        </p:spPr>
        <p:txBody>
          <a:bodyPr/>
          <a:lstStyle/>
          <a:p>
            <a:r>
              <a:rPr lang="zh-CN" altLang="en-US" sz="3600" i="1" dirty="0">
                <a:sym typeface="+mn-ea"/>
              </a:rPr>
              <a:t>药物临床试验基本流程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765" y="776605"/>
            <a:ext cx="5501640" cy="57416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1、试验启动阶段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31190" y="814689"/>
            <a:ext cx="10909194" cy="5668753"/>
            <a:chOff x="998" y="667"/>
            <a:chExt cx="16953" cy="10432"/>
          </a:xfrm>
        </p:grpSpPr>
        <p:sp>
          <p:nvSpPr>
            <p:cNvPr id="9" name="矩形 8"/>
            <p:cNvSpPr/>
            <p:nvPr/>
          </p:nvSpPr>
          <p:spPr>
            <a:xfrm>
              <a:off x="998" y="854"/>
              <a:ext cx="16832" cy="1024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34" y="667"/>
              <a:ext cx="16917" cy="10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1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）收集该药物已有的各种资料。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理化性质、药理、药化、药效、毒理以及已有的临床研究资料,制作研究者手册。研究者手册是临床试验开始前的资料汇编。研究者手册的内容一般包括:目录、序言、化学和物理性质、临床前研究、药理学研究、药代动力学研究、毒理学研究、已有临床资料、药品使用信息。</a:t>
              </a:r>
            </a:p>
            <a:p>
              <a:pPr>
                <a:lnSpc>
                  <a:spcPct val="200000"/>
                </a:lnSpc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2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）筛选主要研究者。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CFDA网站中浏览临床药理基地名录,筛选医院(一般来说不是整个医院而是某个科室),然后选择合适的主任级医生;联系主任医生(看是否有意向,在给予任何资料前,签保密协议,然后发放可行性问卷,收集可行性问卷,确认完整无误,回复感谢信,感谢其参与问卷调查)如果可行,可安排访视,具体考察该基地是否有能力执行临床试验;(电话预约研究者,给予方案和研究者手册, 确认要讨论的具体问题)再次拜访，讨论方案、试验时间、试验费用等问题。</a:t>
              </a:r>
              <a:endParaRPr lang="zh-CN" altLang="en-US" b="1" dirty="0"/>
            </a:p>
          </p:txBody>
        </p:sp>
      </p:grp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31190" y="916305"/>
            <a:ext cx="10909194" cy="5567137"/>
            <a:chOff x="998" y="854"/>
            <a:chExt cx="16953" cy="10245"/>
          </a:xfrm>
        </p:grpSpPr>
        <p:sp>
          <p:nvSpPr>
            <p:cNvPr id="9" name="矩形 8"/>
            <p:cNvSpPr/>
            <p:nvPr/>
          </p:nvSpPr>
          <p:spPr>
            <a:xfrm>
              <a:off x="998" y="854"/>
              <a:ext cx="16832" cy="1024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34" y="854"/>
              <a:ext cx="16917" cy="9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3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）试验文件准备。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会同CRO、申办者、主要研究者,共同制定临床试验方案、病例报告表、知情同意书样本、原始文件; CRO制定临床试验中其他用表;</a:t>
              </a:r>
            </a:p>
            <a:p>
              <a:pPr>
                <a:lnSpc>
                  <a:spcPct val="200000"/>
                </a:lnSpc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4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）其他研究者筛选。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从临床基地名录中选择其他可能的研究者,可根据首研者的推荐以及公司曾经合作的情况进行综合判断;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准备资料:方案、研究者手册、知情同意书样本、病例报告表;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与其谈论方案,要求提供其医院所能提供的病例数、时间进度和经费预算;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选定合适研究者,征得其医院管理部门的同意 。</a:t>
              </a:r>
            </a:p>
            <a:p>
              <a:pPr>
                <a:lnSpc>
                  <a:spcPct val="200000"/>
                </a:lnSpc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5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）召开首次研究者会议，讨论试验方案、</a:t>
              </a:r>
              <a:r>
                <a:rPr lang="en-US" altLang="zh-CN" dirty="0">
                  <a:latin typeface="+mn-ea"/>
                  <a:cs typeface="+mn-ea"/>
                  <a:sym typeface="+mn-ea"/>
                </a:rPr>
                <a:t>CRF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等。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14</a:t>
            </a:fld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31190" y="916305"/>
            <a:ext cx="10909194" cy="5631258"/>
            <a:chOff x="998" y="854"/>
            <a:chExt cx="16953" cy="10363"/>
          </a:xfrm>
        </p:grpSpPr>
        <p:sp>
          <p:nvSpPr>
            <p:cNvPr id="9" name="矩形 8"/>
            <p:cNvSpPr/>
            <p:nvPr/>
          </p:nvSpPr>
          <p:spPr>
            <a:xfrm>
              <a:off x="998" y="854"/>
              <a:ext cx="16832" cy="1024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34" y="854"/>
              <a:ext cx="16917" cy="10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6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）取得伦理委员会批件</a:t>
              </a: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按照GCP的要求,所有临床试验必须得到伦理委员会的批准。在实际进行临床试验时,首先必须取得牵头单位伦理委员会的批准,其他参加单位是否要过伦理根据各家单位的具体要求而定。</a:t>
              </a:r>
            </a:p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伦理委员会将对有关批件、药检报告、研究者手册、知情同意书样本、试验方案、病例报告表进行审批；</a:t>
              </a:r>
            </a:p>
            <a:p>
              <a:pPr>
                <a:lnSpc>
                  <a:spcPct val="200000"/>
                </a:lnSpc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7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）试验药品准备。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督促申办方进行试验药品的送检;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生物统计师设计随机分组方案;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根据随机分组方案，设计药品标签;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设计应急信封 。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药品包装：为每一个受试者准备好一盒药物，药盒上贴好标签，并装入相应的应急信件；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15</a:t>
            </a:fld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31190" y="916305"/>
            <a:ext cx="10909194" cy="5567137"/>
            <a:chOff x="998" y="854"/>
            <a:chExt cx="16953" cy="10245"/>
          </a:xfrm>
        </p:grpSpPr>
        <p:sp>
          <p:nvSpPr>
            <p:cNvPr id="9" name="矩形 8"/>
            <p:cNvSpPr/>
            <p:nvPr/>
          </p:nvSpPr>
          <p:spPr>
            <a:xfrm>
              <a:off x="998" y="854"/>
              <a:ext cx="16832" cy="1024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34" y="854"/>
              <a:ext cx="16917" cy="5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8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）各方签订协议。</a:t>
              </a:r>
            </a:p>
            <a:p>
              <a:pPr>
                <a:lnSpc>
                  <a:spcPct val="200000"/>
                </a:lnSpc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9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）试验人员培训 以达到统一标准的目的。</a:t>
              </a:r>
            </a:p>
            <a:p>
              <a:pPr>
                <a:lnSpc>
                  <a:spcPct val="200000"/>
                </a:lnSpc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10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）试验相关文件、表格、药品分发到各研究者。</a:t>
              </a:r>
            </a:p>
            <a:p>
              <a:pPr>
                <a:lnSpc>
                  <a:spcPct val="200000"/>
                </a:lnSpc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11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）致函省级、国家药监局，致函申办者，进行资料备案；</a:t>
              </a:r>
            </a:p>
            <a:p>
              <a:pPr>
                <a:lnSpc>
                  <a:spcPct val="200000"/>
                </a:lnSpc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12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）启动临床试验。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、试验进行阶段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16</a:t>
            </a:fld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31190" y="916305"/>
            <a:ext cx="10909194" cy="5631258"/>
            <a:chOff x="998" y="854"/>
            <a:chExt cx="16953" cy="10363"/>
          </a:xfrm>
        </p:grpSpPr>
        <p:sp>
          <p:nvSpPr>
            <p:cNvPr id="9" name="矩形 8"/>
            <p:cNvSpPr/>
            <p:nvPr/>
          </p:nvSpPr>
          <p:spPr>
            <a:xfrm>
              <a:off x="998" y="854"/>
              <a:ext cx="16832" cy="1024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34" y="854"/>
              <a:ext cx="16917" cy="10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1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）访视前充分准备。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制定试验的总体访视时间表；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每一次访视前，回顾试验的进展情况、前次未解决的问题；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与研究者联系，确定访视日期，并了解试验用品是否充足；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制定访视工作的计划、日程表，准备访视所需的文件资料和物品；</a:t>
              </a:r>
            </a:p>
            <a:p>
              <a:pPr>
                <a:lnSpc>
                  <a:spcPct val="200000"/>
                </a:lnSpc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2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）监察项目。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与研究者会面说明本次访视的主要任务，了解试验进展情况（受试者入选情况、病例报告表填写情况），以前访视所发现问题的解决情况。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核对并更新研究者管理文件夹，研究人员及职责有无变化，检查并补充试验用品；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检查知情同意书（注意版本、签名及日期、是否交予受试者等）；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17</a:t>
            </a:fld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31190" y="916305"/>
            <a:ext cx="10909194" cy="5567137"/>
            <a:chOff x="998" y="854"/>
            <a:chExt cx="16953" cy="10245"/>
          </a:xfrm>
        </p:grpSpPr>
        <p:sp>
          <p:nvSpPr>
            <p:cNvPr id="9" name="矩形 8"/>
            <p:cNvSpPr/>
            <p:nvPr/>
          </p:nvSpPr>
          <p:spPr>
            <a:xfrm>
              <a:off x="998" y="854"/>
              <a:ext cx="16832" cy="1024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34" y="854"/>
              <a:ext cx="16917" cy="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核实原始文件及病例报告表（注意对试验方案的依从性、完整性、一致性、</a:t>
              </a:r>
              <a:r>
                <a:rPr lang="en-US" altLang="zh-CN" dirty="0">
                  <a:latin typeface="+mn-ea"/>
                  <a:cs typeface="+mn-ea"/>
                  <a:sym typeface="+mn-ea"/>
                </a:rPr>
                <a:t>SAE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的发现与报告）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收集病例报告表；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试验药品的核查（存放情况、发放回收情况记录、清点药品并与相应记录核对、检查盲码信封、使用是否违反方案要求）；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记录所发现的问题；与研究者一起讨论和解决此次访视发现的问题，交流其他研究单位的进展和经验；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将取回的药品、物品、已签署的知情同意书、病例报告表等按规定存放；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填写访视报告；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对发现问题的追踪及解决；安排后续访视计划；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18</a:t>
            </a:fld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31190" y="916305"/>
            <a:ext cx="10909194" cy="5567136"/>
            <a:chOff x="998" y="854"/>
            <a:chExt cx="16953" cy="10245"/>
          </a:xfrm>
        </p:grpSpPr>
        <p:sp>
          <p:nvSpPr>
            <p:cNvPr id="9" name="矩形 8"/>
            <p:cNvSpPr/>
            <p:nvPr/>
          </p:nvSpPr>
          <p:spPr>
            <a:xfrm>
              <a:off x="998" y="854"/>
              <a:ext cx="16832" cy="1024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34" y="854"/>
              <a:ext cx="16917" cy="6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200000"/>
                </a:lnSpc>
                <a:buFont typeface="Wingdings" panose="05000000000000000000" charset="0"/>
                <a:buNone/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3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）数据采集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第一例受试者入组前数据管理员将数据库建立完成并上线，设定逻辑校验程序，并对项目人员进行系统操作培训。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将收集到的病例报告表数据输入系统。输入过程中发现病例报告表有问题，则立即提交监察员，由监察员在下次访视中加以解决；</a:t>
              </a:r>
            </a:p>
            <a:p>
              <a:pPr marL="285750" indent="-285750">
                <a:lnSpc>
                  <a:spcPct val="200000"/>
                </a:lnSpc>
                <a:buFont typeface="Wingdings" panose="05000000000000000000" charset="0"/>
                <a:buChar char="ü"/>
              </a:pPr>
              <a:r>
                <a:rPr lang="zh-CN" altLang="en-US" dirty="0">
                  <a:latin typeface="+mn-ea"/>
                  <a:cs typeface="+mn-ea"/>
                  <a:sym typeface="+mn-ea"/>
                </a:rPr>
                <a:t>当数据库中已有一定病例记录时，生物统计师开始编撰统计分析程序，并利用已有数据进行调试。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66"/>
          <p:cNvGrpSpPr/>
          <p:nvPr userDrawn="1"/>
        </p:nvGrpSpPr>
        <p:grpSpPr>
          <a:xfrm>
            <a:off x="1163955" y="3134995"/>
            <a:ext cx="699770" cy="655955"/>
            <a:chOff x="1669522" y="1375725"/>
            <a:chExt cx="461262" cy="475945"/>
          </a:xfrm>
        </p:grpSpPr>
        <p:sp>
          <p:nvSpPr>
            <p:cNvPr id="68" name="MH_Number_1" descr="#wm#_48_07_*Z">
              <a:hlinkClick r:id="" action="ppaction://noaction"/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98784" y="1375725"/>
              <a:ext cx="432000" cy="432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endParaRPr kumimoji="0" lang="zh-CN" altLang="zh-CN" sz="2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69" name="MH_Others_1" descr="#wm#_48_07_*Z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69522" y="1671670"/>
              <a:ext cx="180000" cy="1800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  <a:ln>
              <a:noFill/>
            </a:ln>
            <a:effectLst/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05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75815" y="1791335"/>
            <a:ext cx="3285490" cy="58737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临床试验分期</a:t>
            </a: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163955" y="1783080"/>
            <a:ext cx="699770" cy="655955"/>
            <a:chOff x="1669522" y="1375725"/>
            <a:chExt cx="461262" cy="475945"/>
          </a:xfrm>
        </p:grpSpPr>
        <p:sp>
          <p:nvSpPr>
            <p:cNvPr id="8" name="MH_Number_1" descr="#wm#_48_07_*Z">
              <a:hlinkClick r:id="" action="ppaction://noaction"/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98784" y="1375725"/>
              <a:ext cx="432000" cy="432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txBody>
            <a:bodyPr wrap="none" anchor="ctr">
              <a:no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400" b="1" i="0" u="none" strike="noStrike" kern="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  <a:sym typeface="Arial" panose="020B0604020202020204" pitchFamily="34" charset="0"/>
                </a:rPr>
                <a:t>1</a:t>
              </a:r>
              <a:endParaRPr kumimoji="0" lang="zh-CN" altLang="zh-CN" sz="2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9" name="MH_Others_1" descr="#wm#_48_07_*Z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69522" y="1671670"/>
              <a:ext cx="180000" cy="180000"/>
            </a:xfrm>
            <a:prstGeom prst="ellipse">
              <a:avLst/>
            </a:prstGeom>
            <a:solidFill>
              <a:schemeClr val="accent1">
                <a:alpha val="59000"/>
              </a:schemeClr>
            </a:solidFill>
            <a:ln>
              <a:noFill/>
            </a:ln>
            <a:effectLst/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charset="-122"/>
                  <a:sym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105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" name="标题 1"/>
          <p:cNvSpPr>
            <a:spLocks noGrp="1"/>
          </p:cNvSpPr>
          <p:nvPr/>
        </p:nvSpPr>
        <p:spPr>
          <a:xfrm>
            <a:off x="2075815" y="3134995"/>
            <a:ext cx="3285490" cy="587375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800" b="1" u="none" strike="noStrike" kern="1200" cap="none" spc="200" normalizeH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临床试验流程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、试验总结阶段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19</a:t>
            </a:fld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31190" y="916305"/>
            <a:ext cx="10909194" cy="5631258"/>
            <a:chOff x="998" y="854"/>
            <a:chExt cx="16953" cy="10363"/>
          </a:xfrm>
        </p:grpSpPr>
        <p:sp>
          <p:nvSpPr>
            <p:cNvPr id="9" name="矩形 8"/>
            <p:cNvSpPr/>
            <p:nvPr/>
          </p:nvSpPr>
          <p:spPr>
            <a:xfrm>
              <a:off x="998" y="854"/>
              <a:ext cx="16832" cy="1024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34" y="854"/>
              <a:ext cx="16917" cy="10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1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）检查并解决常规访视中遗留问题；</a:t>
              </a:r>
            </a:p>
            <a:p>
              <a:pPr>
                <a:lnSpc>
                  <a:spcPct val="200000"/>
                </a:lnSpc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2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 收集所有病例报告表并与原始文件核对检查。</a:t>
              </a:r>
            </a:p>
            <a:p>
              <a:pPr indent="0">
                <a:lnSpc>
                  <a:spcPct val="200000"/>
                </a:lnSpc>
                <a:buFont typeface="Wingdings" panose="05000000000000000000" charset="0"/>
                <a:buNone/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3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）回收所有试验用品，未使用药品，核对药品发放、使用、回收记录是否吻合；</a:t>
              </a:r>
            </a:p>
            <a:p>
              <a:pPr indent="0">
                <a:lnSpc>
                  <a:spcPct val="200000"/>
                </a:lnSpc>
                <a:buFont typeface="Wingdings" panose="05000000000000000000" charset="0"/>
                <a:buNone/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4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）对数据库中的数据进行清理，如有疑问在线质疑请研究者进行答疑；</a:t>
              </a:r>
            </a:p>
            <a:p>
              <a:pPr indent="0">
                <a:lnSpc>
                  <a:spcPct val="200000"/>
                </a:lnSpc>
                <a:buFont typeface="Wingdings" panose="05000000000000000000" charset="0"/>
                <a:buNone/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5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）所有数据清理完毕后，进行数据（盲态）审核会议，讨论人群划分及项目中的问题；</a:t>
              </a:r>
            </a:p>
            <a:p>
              <a:pPr indent="0">
                <a:lnSpc>
                  <a:spcPct val="200000"/>
                </a:lnSpc>
                <a:buFont typeface="Wingdings" panose="05000000000000000000" charset="0"/>
                <a:buNone/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6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）根据数据库核查清单核对数据库，无误后锁定数据库；</a:t>
              </a:r>
            </a:p>
            <a:p>
              <a:pPr indent="0">
                <a:lnSpc>
                  <a:spcPct val="200000"/>
                </a:lnSpc>
                <a:buFont typeface="Wingdings" panose="05000000000000000000" charset="0"/>
                <a:buNone/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7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）将最终数据发给生物统计师，由生物统计师进行统计分析，提交统计分析报告；</a:t>
              </a:r>
            </a:p>
            <a:p>
              <a:pPr indent="0">
                <a:lnSpc>
                  <a:spcPct val="200000"/>
                </a:lnSpc>
                <a:buFont typeface="Wingdings" panose="05000000000000000000" charset="0"/>
                <a:buNone/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8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）召开临床总结会；</a:t>
              </a:r>
            </a:p>
            <a:p>
              <a:pPr indent="0">
                <a:lnSpc>
                  <a:spcPct val="200000"/>
                </a:lnSpc>
                <a:buFont typeface="Wingdings" panose="05000000000000000000" charset="0"/>
                <a:buNone/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9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）合同尾款结算；</a:t>
              </a:r>
            </a:p>
            <a:p>
              <a:pPr indent="0">
                <a:lnSpc>
                  <a:spcPct val="200000"/>
                </a:lnSpc>
                <a:buFont typeface="Wingdings" panose="05000000000000000000" charset="0"/>
                <a:buNone/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10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）申报资料盖章；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20</a:t>
            </a:fld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631190" y="916305"/>
            <a:ext cx="10909194" cy="5567136"/>
            <a:chOff x="998" y="854"/>
            <a:chExt cx="16953" cy="10245"/>
          </a:xfrm>
        </p:grpSpPr>
        <p:sp>
          <p:nvSpPr>
            <p:cNvPr id="9" name="矩形 8"/>
            <p:cNvSpPr/>
            <p:nvPr/>
          </p:nvSpPr>
          <p:spPr>
            <a:xfrm>
              <a:off x="998" y="854"/>
              <a:ext cx="16832" cy="1024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34" y="854"/>
              <a:ext cx="16917" cy="4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200000"/>
                </a:lnSpc>
                <a:buFont typeface="Wingdings" panose="05000000000000000000" charset="0"/>
                <a:buNone/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11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）揭盲；</a:t>
              </a:r>
            </a:p>
            <a:p>
              <a:pPr indent="0">
                <a:lnSpc>
                  <a:spcPct val="200000"/>
                </a:lnSpc>
                <a:buFont typeface="Wingdings" panose="05000000000000000000" charset="0"/>
                <a:buNone/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12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）中心关闭；</a:t>
              </a:r>
            </a:p>
            <a:p>
              <a:pPr indent="0">
                <a:lnSpc>
                  <a:spcPct val="200000"/>
                </a:lnSpc>
                <a:buFont typeface="Wingdings" panose="05000000000000000000" charset="0"/>
                <a:buNone/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13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）会同研究者、申办者、CRO，根据统计分析结果，撰写临床试验总结报告；</a:t>
              </a:r>
            </a:p>
            <a:p>
              <a:pPr indent="0">
                <a:lnSpc>
                  <a:spcPct val="200000"/>
                </a:lnSpc>
                <a:buFont typeface="Wingdings" panose="05000000000000000000" charset="0"/>
                <a:buNone/>
              </a:pPr>
              <a:r>
                <a:rPr lang="en-US" altLang="zh-CN" dirty="0">
                  <a:latin typeface="+mn-ea"/>
                  <a:cs typeface="+mn-ea"/>
                  <a:sym typeface="+mn-ea"/>
                </a:rPr>
                <a:t>14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）向</a:t>
              </a:r>
              <a:r>
                <a:rPr lang="en-US" altLang="zh-CN" dirty="0">
                  <a:latin typeface="+mn-ea"/>
                  <a:cs typeface="+mn-ea"/>
                  <a:sym typeface="+mn-ea"/>
                </a:rPr>
                <a:t>C</a:t>
              </a:r>
              <a:r>
                <a:rPr lang="zh-CN" altLang="en-US" dirty="0">
                  <a:latin typeface="+mn-ea"/>
                  <a:cs typeface="+mn-ea"/>
                  <a:sym typeface="+mn-ea"/>
                </a:rPr>
                <a:t>FDA提交临床试验总结和相关文件，注册报批。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283845"/>
            <a:ext cx="6355080" cy="389318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5146040" y="1829435"/>
            <a:ext cx="6588125" cy="4394200"/>
          </a:xfrm>
          <a:prstGeom prst="roundRect">
            <a:avLst>
              <a:gd name="adj" fmla="val 13134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临床试验的GCP官方定义：</a:t>
            </a:r>
          </a:p>
          <a:p>
            <a:pPr algn="ctr">
              <a:lnSpc>
                <a:spcPct val="150000"/>
              </a:lnSpc>
            </a:pPr>
            <a:endParaRPr lang="zh-CN" altLang="en-US" sz="2800" b="1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指以人体(患者或健康受试者)为对象的试验，意在发现或验证某种试验药物的临床医学、药理学以及其他药效学作用、不良反应，或者试验药物的吸收、分布、代谢和排泄，以确定药物的疗效与安全性的系统性试验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4652" y="313055"/>
            <a:ext cx="10429632" cy="463550"/>
          </a:xfrm>
        </p:spPr>
        <p:txBody>
          <a:bodyPr/>
          <a:lstStyle/>
          <a:p>
            <a:r>
              <a:rPr lang="en-US" sz="3600" i="1" dirty="0">
                <a:sym typeface="+mn-ea"/>
              </a:rPr>
              <a:t>Q&amp;A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25605" name="AutoShape 5"/>
          <p:cNvSpPr/>
          <p:nvPr/>
        </p:nvSpPr>
        <p:spPr bwMode="auto">
          <a:xfrm>
            <a:off x="3552825" y="4100195"/>
            <a:ext cx="4209415" cy="799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lnSpc>
                <a:spcPct val="150000"/>
              </a:lnSpc>
            </a:pPr>
            <a:endParaRPr lang="zh-CN" altLang="en-US" b="1" dirty="0">
              <a:solidFill>
                <a:sysClr val="windowText" lastClr="000000">
                  <a:lumMod val="50000"/>
                  <a:lumOff val="50000"/>
                </a:sys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1891665" y="1167130"/>
            <a:ext cx="3983990" cy="65024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 i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Q:</a:t>
            </a:r>
            <a:r>
              <a:rPr lang="zh-CN" altLang="en-US" sz="2400" i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为什么要参加临床试验？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00885"/>
            <a:ext cx="2047875" cy="3120390"/>
          </a:xfrm>
          <a:prstGeom prst="rect">
            <a:avLst/>
          </a:prstGeom>
        </p:spPr>
      </p:pic>
      <p:sp>
        <p:nvSpPr>
          <p:cNvPr id="70" name="MH_Entry_1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472055" y="2000885"/>
            <a:ext cx="8328025" cy="3738880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l">
              <a:lnSpc>
                <a:spcPct val="150000"/>
              </a:lnSpc>
            </a:pPr>
            <a:r>
              <a:rPr lang="en-US" altLang="zh-CN" sz="2400" i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A:</a:t>
            </a:r>
            <a:r>
              <a:rPr lang="zh-CN" altLang="en-US" sz="2400" i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常见原因如下：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 乐于参加到能为子孙后代谋福利的事情中；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2.病情严重，现行疗法效果不佳或者无力承担费用，参加临床试验免费尝试新的治疗方法；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3.参加临床试验有机会接受上市前的治疗方法,可以改善疾病状况，帮助恢复健康。</a:t>
            </a: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可获得临床试验的一笔补偿。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ldLvl="0" animBg="1"/>
      <p:bldP spid="70" grpId="0"/>
      <p:bldP spid="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25605" name="AutoShape 5"/>
          <p:cNvSpPr/>
          <p:nvPr/>
        </p:nvSpPr>
        <p:spPr bwMode="auto">
          <a:xfrm>
            <a:off x="3552825" y="4100195"/>
            <a:ext cx="4209415" cy="799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lnSpc>
                <a:spcPct val="150000"/>
              </a:lnSpc>
            </a:pPr>
            <a:endParaRPr lang="zh-CN" altLang="en-US" b="1" dirty="0">
              <a:solidFill>
                <a:sysClr val="windowText" lastClr="000000">
                  <a:lumMod val="50000"/>
                  <a:lumOff val="50000"/>
                </a:sys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2047875" y="1174115"/>
            <a:ext cx="6582410" cy="65024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i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Q：医生推荐仅临床试验，是把我当小白鼠吗？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00885"/>
            <a:ext cx="2047875" cy="3120390"/>
          </a:xfrm>
          <a:prstGeom prst="rect">
            <a:avLst/>
          </a:prstGeom>
        </p:spPr>
      </p:pic>
      <p:sp>
        <p:nvSpPr>
          <p:cNvPr id="70" name="MH_Entry_1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477770" y="2000885"/>
            <a:ext cx="7896860" cy="3516630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l">
              <a:lnSpc>
                <a:spcPct val="150000"/>
              </a:lnSpc>
            </a:pPr>
            <a:r>
              <a:rPr lang="en-US" altLang="zh-CN" sz="2400" i="1">
                <a:sym typeface="+mn-ea"/>
              </a:rPr>
              <a:t>A</a:t>
            </a:r>
            <a:r>
              <a:rPr lang="zh-CN" altLang="en-US" sz="2400" i="1">
                <a:sym typeface="+mn-ea"/>
              </a:rPr>
              <a:t>：</a:t>
            </a:r>
            <a:r>
              <a:rPr lang="zh-CN" altLang="en-US" sz="2000">
                <a:sym typeface="+mn-ea"/>
              </a:rPr>
              <a:t>参加临床试验绝不是让患者充当免费的“小白鼠”。因为一项研究在开展人体实验前，已经进行了大量前期研究来探索该药的毒性及药代动力学特点，如果是I期临床研究，起始治疗剂量往往会比较小，；而II期及III期临床研究，往往已经有了比较全面的人体数据；其次，在开展临床研究前，必须经过医院的伦理委员会通过才可以实施，而这个委员会的目的，就是保证患者的利益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964652" y="313055"/>
            <a:ext cx="10429632" cy="463550"/>
          </a:xfrm>
        </p:spPr>
        <p:txBody>
          <a:bodyPr/>
          <a:lstStyle/>
          <a:p>
            <a:r>
              <a:rPr lang="en-US" sz="3600" i="1" dirty="0">
                <a:sym typeface="+mn-ea"/>
              </a:rPr>
              <a:t>Q&amp;A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ldLvl="0" animBg="1"/>
      <p:bldP spid="70" grpId="0"/>
      <p:bldP spid="7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25605" name="AutoShape 5"/>
          <p:cNvSpPr/>
          <p:nvPr/>
        </p:nvSpPr>
        <p:spPr bwMode="auto">
          <a:xfrm>
            <a:off x="3552825" y="4100195"/>
            <a:ext cx="4209415" cy="799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lnSpc>
                <a:spcPct val="150000"/>
              </a:lnSpc>
            </a:pPr>
            <a:endParaRPr lang="zh-CN" altLang="en-US" b="1" dirty="0">
              <a:solidFill>
                <a:sysClr val="windowText" lastClr="000000">
                  <a:lumMod val="50000"/>
                  <a:lumOff val="50000"/>
                </a:sysClr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2287905" y="1000760"/>
            <a:ext cx="8699500" cy="1590675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i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Q：听说临床试验的药物都是最新研发的药物，一定能治好我的病吗？听说有个什么对照组，就是用安慰剂吗？那不是相当于没有任何治疗，对我的安全没有任何保障啊！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00885"/>
            <a:ext cx="2047875" cy="3120390"/>
          </a:xfrm>
          <a:prstGeom prst="rect">
            <a:avLst/>
          </a:prstGeom>
        </p:spPr>
      </p:pic>
      <p:sp>
        <p:nvSpPr>
          <p:cNvPr id="70" name="MH_Entry_1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526030" y="2815590"/>
            <a:ext cx="8702675" cy="3287395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l">
              <a:lnSpc>
                <a:spcPct val="150000"/>
              </a:lnSpc>
            </a:pPr>
            <a:r>
              <a:rPr lang="en-US" altLang="zh-CN" sz="2400" i="1">
                <a:sym typeface="+mn-ea"/>
              </a:rPr>
              <a:t>A</a:t>
            </a:r>
            <a:r>
              <a:rPr lang="zh-CN" altLang="en-US" sz="2400" i="1">
                <a:sym typeface="+mn-ea"/>
              </a:rPr>
              <a:t>：</a:t>
            </a:r>
            <a:r>
              <a:rPr lang="zh-CN" altLang="en-US" sz="2000">
                <a:sym typeface="+mn-ea"/>
              </a:rPr>
              <a:t>目前大部分临床试验都不会直接使用无效的安慰剂作为对照，而是使用“标准疗法”做对照。即便分到对照组，不会放任患者病情任意发展而不顾，而是使用标准治疗方案进行治疗。</a:t>
            </a:r>
            <a:endParaRPr lang="zh-CN" altLang="en-US" sz="200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>
                <a:sym typeface="+mn-ea"/>
              </a:rPr>
              <a:t>因为探索新药的目的是为了找到比现在更有效、更安全、副作用更小的治疗方法，所以试验组的患者会在标准治疗方案的基础上，添加新研发的药物，跟对照组的疗效对比，如果疗效更好，就说明新药物能够获益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964652" y="313055"/>
            <a:ext cx="10429632" cy="463550"/>
          </a:xfrm>
        </p:spPr>
        <p:txBody>
          <a:bodyPr/>
          <a:lstStyle/>
          <a:p>
            <a:r>
              <a:rPr lang="en-US" sz="3600" i="1" dirty="0">
                <a:sym typeface="+mn-ea"/>
              </a:rPr>
              <a:t>Q&amp;A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ldLvl="0" animBg="1"/>
      <p:bldP spid="70" grpId="0"/>
      <p:bldP spid="7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/>
              <a:t>临床试验分期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altLang="zh-CN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流程图: 数据 11"/>
          <p:cNvSpPr/>
          <p:nvPr/>
        </p:nvSpPr>
        <p:spPr>
          <a:xfrm>
            <a:off x="2067651" y="-30"/>
            <a:ext cx="7621577" cy="725771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-1" fmla="*/ 0 w 46296"/>
              <a:gd name="connsiteY0-2" fmla="*/ 12060 h 12060"/>
              <a:gd name="connsiteX1-3" fmla="*/ 2000 w 46296"/>
              <a:gd name="connsiteY1-4" fmla="*/ 2060 h 12060"/>
              <a:gd name="connsiteX2-5" fmla="*/ 46296 w 46296"/>
              <a:gd name="connsiteY2-6" fmla="*/ 0 h 12060"/>
              <a:gd name="connsiteX3-7" fmla="*/ 8000 w 46296"/>
              <a:gd name="connsiteY3-8" fmla="*/ 12060 h 12060"/>
              <a:gd name="connsiteX4-9" fmla="*/ 0 w 46296"/>
              <a:gd name="connsiteY4-10" fmla="*/ 12060 h 12060"/>
              <a:gd name="connsiteX0-11" fmla="*/ 0 w 46296"/>
              <a:gd name="connsiteY0-12" fmla="*/ 12060 h 12060"/>
              <a:gd name="connsiteX1-13" fmla="*/ 43357 w 46296"/>
              <a:gd name="connsiteY1-14" fmla="*/ 23 h 12060"/>
              <a:gd name="connsiteX2-15" fmla="*/ 46296 w 46296"/>
              <a:gd name="connsiteY2-16" fmla="*/ 0 h 12060"/>
              <a:gd name="connsiteX3-17" fmla="*/ 8000 w 46296"/>
              <a:gd name="connsiteY3-18" fmla="*/ 12060 h 12060"/>
              <a:gd name="connsiteX4-19" fmla="*/ 0 w 46296"/>
              <a:gd name="connsiteY4-20" fmla="*/ 12060 h 12060"/>
              <a:gd name="connsiteX0-21" fmla="*/ 0 w 46296"/>
              <a:gd name="connsiteY0-22" fmla="*/ 12060 h 12060"/>
              <a:gd name="connsiteX1-23" fmla="*/ 43357 w 46296"/>
              <a:gd name="connsiteY1-24" fmla="*/ 23 h 12060"/>
              <a:gd name="connsiteX2-25" fmla="*/ 46296 w 46296"/>
              <a:gd name="connsiteY2-26" fmla="*/ 0 h 12060"/>
              <a:gd name="connsiteX3-27" fmla="*/ 3255 w 46296"/>
              <a:gd name="connsiteY3-28" fmla="*/ 12060 h 12060"/>
              <a:gd name="connsiteX4-29" fmla="*/ 0 w 46296"/>
              <a:gd name="connsiteY4-30" fmla="*/ 12060 h 12060"/>
              <a:gd name="connsiteX0-31" fmla="*/ 0 w 46296"/>
              <a:gd name="connsiteY0-32" fmla="*/ 12060 h 12060"/>
              <a:gd name="connsiteX1-33" fmla="*/ 43357 w 46296"/>
              <a:gd name="connsiteY1-34" fmla="*/ 23 h 12060"/>
              <a:gd name="connsiteX2-35" fmla="*/ 46296 w 46296"/>
              <a:gd name="connsiteY2-36" fmla="*/ 0 h 12060"/>
              <a:gd name="connsiteX3-37" fmla="*/ 4916 w 46296"/>
              <a:gd name="connsiteY3-38" fmla="*/ 12014 h 12060"/>
              <a:gd name="connsiteX4-39" fmla="*/ 0 w 46296"/>
              <a:gd name="connsiteY4-40" fmla="*/ 12060 h 12060"/>
              <a:gd name="connsiteX0-41" fmla="*/ 0 w 45031"/>
              <a:gd name="connsiteY0-42" fmla="*/ 12037 h 12037"/>
              <a:gd name="connsiteX1-43" fmla="*/ 42092 w 45031"/>
              <a:gd name="connsiteY1-44" fmla="*/ 23 h 12037"/>
              <a:gd name="connsiteX2-45" fmla="*/ 45031 w 45031"/>
              <a:gd name="connsiteY2-46" fmla="*/ 0 h 12037"/>
              <a:gd name="connsiteX3-47" fmla="*/ 3651 w 45031"/>
              <a:gd name="connsiteY3-48" fmla="*/ 12014 h 12037"/>
              <a:gd name="connsiteX4-49" fmla="*/ 0 w 45031"/>
              <a:gd name="connsiteY4-50" fmla="*/ 12037 h 12037"/>
              <a:gd name="connsiteX0-51" fmla="*/ 0 w 43924"/>
              <a:gd name="connsiteY0-52" fmla="*/ 12060 h 12060"/>
              <a:gd name="connsiteX1-53" fmla="*/ 42092 w 43924"/>
              <a:gd name="connsiteY1-54" fmla="*/ 46 h 12060"/>
              <a:gd name="connsiteX2-55" fmla="*/ 43924 w 43924"/>
              <a:gd name="connsiteY2-56" fmla="*/ 0 h 12060"/>
              <a:gd name="connsiteX3-57" fmla="*/ 3651 w 43924"/>
              <a:gd name="connsiteY3-58" fmla="*/ 12037 h 12060"/>
              <a:gd name="connsiteX4-59" fmla="*/ 0 w 43924"/>
              <a:gd name="connsiteY4-60" fmla="*/ 12060 h 12060"/>
              <a:gd name="connsiteX0-61" fmla="*/ 0 w 43924"/>
              <a:gd name="connsiteY0-62" fmla="*/ 12060 h 12060"/>
              <a:gd name="connsiteX1-63" fmla="*/ 42092 w 43924"/>
              <a:gd name="connsiteY1-64" fmla="*/ 46 h 12060"/>
              <a:gd name="connsiteX2-65" fmla="*/ 43924 w 43924"/>
              <a:gd name="connsiteY2-66" fmla="*/ 0 h 12060"/>
              <a:gd name="connsiteX3-67" fmla="*/ 2623 w 43924"/>
              <a:gd name="connsiteY3-68" fmla="*/ 12060 h 12060"/>
              <a:gd name="connsiteX4-69" fmla="*/ 0 w 43924"/>
              <a:gd name="connsiteY4-70" fmla="*/ 12060 h 12060"/>
              <a:gd name="connsiteX0-71" fmla="*/ 0 w 43924"/>
              <a:gd name="connsiteY0-72" fmla="*/ 12060 h 12060"/>
              <a:gd name="connsiteX1-73" fmla="*/ 41776 w 43924"/>
              <a:gd name="connsiteY1-74" fmla="*/ 46 h 12060"/>
              <a:gd name="connsiteX2-75" fmla="*/ 43924 w 43924"/>
              <a:gd name="connsiteY2-76" fmla="*/ 0 h 12060"/>
              <a:gd name="connsiteX3-77" fmla="*/ 2623 w 43924"/>
              <a:gd name="connsiteY3-78" fmla="*/ 12060 h 12060"/>
              <a:gd name="connsiteX4-79" fmla="*/ 0 w 43924"/>
              <a:gd name="connsiteY4-80" fmla="*/ 12060 h 12060"/>
              <a:gd name="connsiteX0-81" fmla="*/ 0 w 43687"/>
              <a:gd name="connsiteY0-82" fmla="*/ 12060 h 12060"/>
              <a:gd name="connsiteX1-83" fmla="*/ 41539 w 43687"/>
              <a:gd name="connsiteY1-84" fmla="*/ 46 h 12060"/>
              <a:gd name="connsiteX2-85" fmla="*/ 43687 w 43687"/>
              <a:gd name="connsiteY2-86" fmla="*/ 0 h 12060"/>
              <a:gd name="connsiteX3-87" fmla="*/ 2386 w 43687"/>
              <a:gd name="connsiteY3-88" fmla="*/ 12060 h 12060"/>
              <a:gd name="connsiteX4-89" fmla="*/ 0 w 43687"/>
              <a:gd name="connsiteY4-90" fmla="*/ 12060 h 12060"/>
              <a:gd name="connsiteX0-91" fmla="*/ 0 w 43687"/>
              <a:gd name="connsiteY0-92" fmla="*/ 12083 h 12083"/>
              <a:gd name="connsiteX1-93" fmla="*/ 41697 w 43687"/>
              <a:gd name="connsiteY1-94" fmla="*/ 0 h 12083"/>
              <a:gd name="connsiteX2-95" fmla="*/ 43687 w 43687"/>
              <a:gd name="connsiteY2-96" fmla="*/ 23 h 12083"/>
              <a:gd name="connsiteX3-97" fmla="*/ 2386 w 43687"/>
              <a:gd name="connsiteY3-98" fmla="*/ 12083 h 12083"/>
              <a:gd name="connsiteX4-99" fmla="*/ 0 w 43687"/>
              <a:gd name="connsiteY4-100" fmla="*/ 12083 h 120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687" h="12083">
                <a:moveTo>
                  <a:pt x="0" y="12083"/>
                </a:moveTo>
                <a:lnTo>
                  <a:pt x="41697" y="0"/>
                </a:lnTo>
                <a:lnTo>
                  <a:pt x="43687" y="23"/>
                </a:lnTo>
                <a:lnTo>
                  <a:pt x="2386" y="12083"/>
                </a:lnTo>
                <a:lnTo>
                  <a:pt x="0" y="12083"/>
                </a:lnTo>
                <a:close/>
              </a:path>
            </a:pathLst>
          </a:custGeom>
          <a:gradFill>
            <a:gsLst>
              <a:gs pos="6000">
                <a:schemeClr val="bg1"/>
              </a:gs>
              <a:gs pos="27000">
                <a:schemeClr val="bg1">
                  <a:lumMod val="75000"/>
                </a:schemeClr>
              </a:gs>
              <a:gs pos="94000">
                <a:schemeClr val="bg1"/>
              </a:gs>
              <a:gs pos="81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31" tIns="45715" rIns="91431" bIns="45715" numCol="1" anchor="t" anchorCtr="0" compatLnSpc="1"/>
          <a:lstStyle/>
          <a:p>
            <a:endParaRPr lang="zh-CN" altLang="en-US"/>
          </a:p>
        </p:txBody>
      </p:sp>
      <p:sp>
        <p:nvSpPr>
          <p:cNvPr id="75" name="Freeform 7"/>
          <p:cNvSpPr>
            <a:spLocks noEditPoints="1"/>
          </p:cNvSpPr>
          <p:nvPr/>
        </p:nvSpPr>
        <p:spPr bwMode="auto">
          <a:xfrm>
            <a:off x="3929237" y="26635"/>
            <a:ext cx="6846517" cy="6858000"/>
          </a:xfrm>
          <a:custGeom>
            <a:avLst/>
            <a:gdLst>
              <a:gd name="T0" fmla="*/ 1293 w 2586"/>
              <a:gd name="T1" fmla="*/ 1296 h 2590"/>
              <a:gd name="T2" fmla="*/ 1622 w 2586"/>
              <a:gd name="T3" fmla="*/ 964 h 2590"/>
              <a:gd name="T4" fmla="*/ 1850 w 2586"/>
              <a:gd name="T5" fmla="*/ 1192 h 2590"/>
              <a:gd name="T6" fmla="*/ 1966 w 2586"/>
              <a:gd name="T7" fmla="*/ 1073 h 2590"/>
              <a:gd name="T8" fmla="*/ 1966 w 2586"/>
              <a:gd name="T9" fmla="*/ 1640 h 2590"/>
              <a:gd name="T10" fmla="*/ 1402 w 2586"/>
              <a:gd name="T11" fmla="*/ 1640 h 2590"/>
              <a:gd name="T12" fmla="*/ 1518 w 2586"/>
              <a:gd name="T13" fmla="*/ 1521 h 2590"/>
              <a:gd name="T14" fmla="*/ 1293 w 2586"/>
              <a:gd name="T15" fmla="*/ 1296 h 2590"/>
              <a:gd name="T16" fmla="*/ 1293 w 2586"/>
              <a:gd name="T17" fmla="*/ 1358 h 2590"/>
              <a:gd name="T18" fmla="*/ 1229 w 2586"/>
              <a:gd name="T19" fmla="*/ 1358 h 2590"/>
              <a:gd name="T20" fmla="*/ 1293 w 2586"/>
              <a:gd name="T21" fmla="*/ 1294 h 2590"/>
              <a:gd name="T22" fmla="*/ 1293 w 2586"/>
              <a:gd name="T23" fmla="*/ 1296 h 2590"/>
              <a:gd name="T24" fmla="*/ 1923 w 2586"/>
              <a:gd name="T25" fmla="*/ 666 h 2590"/>
              <a:gd name="T26" fmla="*/ 1984 w 2586"/>
              <a:gd name="T27" fmla="*/ 602 h 2590"/>
              <a:gd name="T28" fmla="*/ 1984 w 2586"/>
              <a:gd name="T29" fmla="*/ 666 h 2590"/>
              <a:gd name="T30" fmla="*/ 1923 w 2586"/>
              <a:gd name="T31" fmla="*/ 666 h 2590"/>
              <a:gd name="T32" fmla="*/ 2586 w 2586"/>
              <a:gd name="T33" fmla="*/ 0 h 2590"/>
              <a:gd name="T34" fmla="*/ 0 w 2586"/>
              <a:gd name="T35" fmla="*/ 2590 h 2590"/>
              <a:gd name="T36" fmla="*/ 2586 w 2586"/>
              <a:gd name="T37" fmla="*/ 2590 h 2590"/>
              <a:gd name="T38" fmla="*/ 2586 w 2586"/>
              <a:gd name="T39" fmla="*/ 0 h 2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86" h="2590">
                <a:moveTo>
                  <a:pt x="1293" y="1296"/>
                </a:moveTo>
                <a:lnTo>
                  <a:pt x="1622" y="964"/>
                </a:lnTo>
                <a:lnTo>
                  <a:pt x="1850" y="1192"/>
                </a:lnTo>
                <a:lnTo>
                  <a:pt x="1966" y="1073"/>
                </a:lnTo>
                <a:lnTo>
                  <a:pt x="1966" y="1640"/>
                </a:lnTo>
                <a:lnTo>
                  <a:pt x="1402" y="1640"/>
                </a:lnTo>
                <a:lnTo>
                  <a:pt x="1518" y="1521"/>
                </a:lnTo>
                <a:lnTo>
                  <a:pt x="1293" y="1296"/>
                </a:lnTo>
                <a:lnTo>
                  <a:pt x="1293" y="1358"/>
                </a:lnTo>
                <a:lnTo>
                  <a:pt x="1229" y="1358"/>
                </a:lnTo>
                <a:lnTo>
                  <a:pt x="1293" y="1294"/>
                </a:lnTo>
                <a:lnTo>
                  <a:pt x="1293" y="1296"/>
                </a:lnTo>
                <a:moveTo>
                  <a:pt x="1923" y="666"/>
                </a:moveTo>
                <a:lnTo>
                  <a:pt x="1984" y="602"/>
                </a:lnTo>
                <a:lnTo>
                  <a:pt x="1984" y="666"/>
                </a:lnTo>
                <a:lnTo>
                  <a:pt x="1923" y="666"/>
                </a:lnTo>
                <a:moveTo>
                  <a:pt x="2586" y="0"/>
                </a:moveTo>
                <a:lnTo>
                  <a:pt x="0" y="2590"/>
                </a:lnTo>
                <a:lnTo>
                  <a:pt x="2586" y="2590"/>
                </a:lnTo>
                <a:lnTo>
                  <a:pt x="258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78" name="Freeform 10"/>
          <p:cNvSpPr/>
          <p:nvPr/>
        </p:nvSpPr>
        <p:spPr bwMode="auto">
          <a:xfrm>
            <a:off x="7546168" y="2393266"/>
            <a:ext cx="1781789" cy="1789964"/>
          </a:xfrm>
          <a:custGeom>
            <a:avLst/>
            <a:gdLst>
              <a:gd name="T0" fmla="*/ 0 w 673"/>
              <a:gd name="T1" fmla="*/ 332 h 676"/>
              <a:gd name="T2" fmla="*/ 225 w 673"/>
              <a:gd name="T3" fmla="*/ 557 h 676"/>
              <a:gd name="T4" fmla="*/ 109 w 673"/>
              <a:gd name="T5" fmla="*/ 676 h 676"/>
              <a:gd name="T6" fmla="*/ 673 w 673"/>
              <a:gd name="T7" fmla="*/ 676 h 676"/>
              <a:gd name="T8" fmla="*/ 673 w 673"/>
              <a:gd name="T9" fmla="*/ 109 h 676"/>
              <a:gd name="T10" fmla="*/ 557 w 673"/>
              <a:gd name="T11" fmla="*/ 228 h 676"/>
              <a:gd name="T12" fmla="*/ 329 w 673"/>
              <a:gd name="T13" fmla="*/ 0 h 676"/>
              <a:gd name="T14" fmla="*/ 0 w 673"/>
              <a:gd name="T15" fmla="*/ 332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73" h="676">
                <a:moveTo>
                  <a:pt x="0" y="332"/>
                </a:moveTo>
                <a:lnTo>
                  <a:pt x="225" y="557"/>
                </a:lnTo>
                <a:lnTo>
                  <a:pt x="109" y="676"/>
                </a:lnTo>
                <a:lnTo>
                  <a:pt x="673" y="676"/>
                </a:lnTo>
                <a:lnTo>
                  <a:pt x="673" y="109"/>
                </a:lnTo>
                <a:lnTo>
                  <a:pt x="557" y="228"/>
                </a:lnTo>
                <a:lnTo>
                  <a:pt x="329" y="0"/>
                </a:lnTo>
                <a:lnTo>
                  <a:pt x="0" y="3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08" tIns="60954" rIns="121908" bIns="60954" numCol="1" anchor="t" anchorCtr="0" compatLnSpc="1"/>
          <a:lstStyle/>
          <a:p>
            <a:endParaRPr lang="zh-CN" altLang="en-US"/>
          </a:p>
        </p:txBody>
      </p:sp>
      <p:sp>
        <p:nvSpPr>
          <p:cNvPr id="104" name="文本框 47"/>
          <p:cNvSpPr txBox="1"/>
          <p:nvPr/>
        </p:nvSpPr>
        <p:spPr>
          <a:xfrm>
            <a:off x="1776095" y="571500"/>
            <a:ext cx="5408295" cy="133667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dirty="0">
                <a:solidFill>
                  <a:srgbClr val="76A6D7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初步的临床药理学及人体安全性评价试验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。观察人体对于新药的耐受程度和药代动力学，为制定给药方案提供依据。也俗称爬坡试验</a:t>
            </a:r>
            <a:r>
              <a:rPr lang="zh-CN" dirty="0"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423098" y="674410"/>
            <a:ext cx="1477088" cy="1479477"/>
            <a:chOff x="6196924" y="700143"/>
            <a:chExt cx="1107960" cy="1109608"/>
          </a:xfrm>
        </p:grpSpPr>
        <p:grpSp>
          <p:nvGrpSpPr>
            <p:cNvPr id="7" name="组合 6"/>
            <p:cNvGrpSpPr/>
            <p:nvPr/>
          </p:nvGrpSpPr>
          <p:grpSpPr>
            <a:xfrm>
              <a:off x="6196924" y="700143"/>
              <a:ext cx="1107960" cy="1109608"/>
              <a:chOff x="5614583" y="639462"/>
              <a:chExt cx="1334531" cy="1336516"/>
            </a:xfrm>
          </p:grpSpPr>
          <p:sp>
            <p:nvSpPr>
              <p:cNvPr id="79" name="Freeform 11"/>
              <p:cNvSpPr/>
              <p:nvPr/>
            </p:nvSpPr>
            <p:spPr bwMode="auto">
              <a:xfrm>
                <a:off x="6827973" y="1195516"/>
                <a:ext cx="121141" cy="127098"/>
              </a:xfrm>
              <a:custGeom>
                <a:avLst/>
                <a:gdLst>
                  <a:gd name="T0" fmla="*/ 61 w 61"/>
                  <a:gd name="T1" fmla="*/ 0 h 64"/>
                  <a:gd name="T2" fmla="*/ 0 w 61"/>
                  <a:gd name="T3" fmla="*/ 64 h 64"/>
                  <a:gd name="T4" fmla="*/ 61 w 61"/>
                  <a:gd name="T5" fmla="*/ 64 h 64"/>
                  <a:gd name="T6" fmla="*/ 61 w 61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64">
                    <a:moveTo>
                      <a:pt x="61" y="0"/>
                    </a:moveTo>
                    <a:lnTo>
                      <a:pt x="0" y="64"/>
                    </a:lnTo>
                    <a:lnTo>
                      <a:pt x="61" y="64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1"/>
              <p:cNvSpPr/>
              <p:nvPr/>
            </p:nvSpPr>
            <p:spPr bwMode="auto">
              <a:xfrm>
                <a:off x="5614583" y="639462"/>
                <a:ext cx="1334530" cy="1336516"/>
              </a:xfrm>
              <a:custGeom>
                <a:avLst/>
                <a:gdLst>
                  <a:gd name="T0" fmla="*/ 672 w 672"/>
                  <a:gd name="T1" fmla="*/ 344 h 673"/>
                  <a:gd name="T2" fmla="*/ 448 w 672"/>
                  <a:gd name="T3" fmla="*/ 117 h 673"/>
                  <a:gd name="T4" fmla="*/ 564 w 672"/>
                  <a:gd name="T5" fmla="*/ 0 h 673"/>
                  <a:gd name="T6" fmla="*/ 0 w 672"/>
                  <a:gd name="T7" fmla="*/ 0 h 673"/>
                  <a:gd name="T8" fmla="*/ 0 w 672"/>
                  <a:gd name="T9" fmla="*/ 564 h 673"/>
                  <a:gd name="T10" fmla="*/ 116 w 672"/>
                  <a:gd name="T11" fmla="*/ 448 h 673"/>
                  <a:gd name="T12" fmla="*/ 343 w 672"/>
                  <a:gd name="T13" fmla="*/ 673 h 673"/>
                  <a:gd name="T14" fmla="*/ 672 w 672"/>
                  <a:gd name="T15" fmla="*/ 344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2" h="673">
                    <a:moveTo>
                      <a:pt x="672" y="344"/>
                    </a:moveTo>
                    <a:lnTo>
                      <a:pt x="448" y="117"/>
                    </a:lnTo>
                    <a:lnTo>
                      <a:pt x="564" y="0"/>
                    </a:lnTo>
                    <a:lnTo>
                      <a:pt x="0" y="0"/>
                    </a:lnTo>
                    <a:lnTo>
                      <a:pt x="0" y="564"/>
                    </a:lnTo>
                    <a:lnTo>
                      <a:pt x="116" y="448"/>
                    </a:lnTo>
                    <a:lnTo>
                      <a:pt x="343" y="673"/>
                    </a:lnTo>
                    <a:lnTo>
                      <a:pt x="672" y="34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7" name="文本框 173"/>
            <p:cNvSpPr txBox="1"/>
            <p:nvPr/>
          </p:nvSpPr>
          <p:spPr>
            <a:xfrm>
              <a:off x="6379235" y="914143"/>
              <a:ext cx="568716" cy="42052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l"/>
              <a:r>
                <a:rPr lang="en-US" altLang="zh-CN" sz="3200" b="1" spc="400" dirty="0">
                  <a:solidFill>
                    <a:schemeClr val="bg1"/>
                  </a:solidFill>
                  <a:ea typeface="微软雅黑" panose="020B0503020204020204" charset="-122"/>
                  <a:cs typeface="Aharoni" panose="02010803020104030203" pitchFamily="2" charset="-79"/>
                </a:rPr>
                <a:t>I期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56410" y="3260210"/>
            <a:ext cx="1613914" cy="1483872"/>
            <a:chOff x="4704433" y="2221823"/>
            <a:chExt cx="1210593" cy="1112904"/>
          </a:xfrm>
        </p:grpSpPr>
        <p:sp>
          <p:nvSpPr>
            <p:cNvPr id="83" name="Rectangle 15"/>
            <p:cNvSpPr>
              <a:spLocks noChangeArrowheads="1"/>
            </p:cNvSpPr>
            <p:nvPr/>
          </p:nvSpPr>
          <p:spPr bwMode="auto">
            <a:xfrm>
              <a:off x="5913039" y="2506498"/>
              <a:ext cx="1987" cy="1987"/>
            </a:xfrm>
            <a:prstGeom prst="rect">
              <a:avLst/>
            </a:pr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84" name="Freeform 16"/>
            <p:cNvSpPr/>
            <p:nvPr/>
          </p:nvSpPr>
          <p:spPr bwMode="auto">
            <a:xfrm>
              <a:off x="5913039" y="25064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704433" y="2221823"/>
              <a:ext cx="1109612" cy="1112904"/>
              <a:chOff x="4467240" y="2132467"/>
              <a:chExt cx="1109612" cy="1112904"/>
            </a:xfrm>
          </p:grpSpPr>
          <p:sp>
            <p:nvSpPr>
              <p:cNvPr id="81" name="Freeform 13"/>
              <p:cNvSpPr/>
              <p:nvPr/>
            </p:nvSpPr>
            <p:spPr bwMode="auto">
              <a:xfrm>
                <a:off x="5449754" y="2569764"/>
                <a:ext cx="127098" cy="127098"/>
              </a:xfrm>
              <a:custGeom>
                <a:avLst/>
                <a:gdLst>
                  <a:gd name="T0" fmla="*/ 64 w 64"/>
                  <a:gd name="T1" fmla="*/ 0 h 64"/>
                  <a:gd name="T2" fmla="*/ 0 w 64"/>
                  <a:gd name="T3" fmla="*/ 64 h 64"/>
                  <a:gd name="T4" fmla="*/ 64 w 64"/>
                  <a:gd name="T5" fmla="*/ 64 h 64"/>
                  <a:gd name="T6" fmla="*/ 64 w 64"/>
                  <a:gd name="T7" fmla="*/ 2 h 64"/>
                  <a:gd name="T8" fmla="*/ 64 w 64"/>
                  <a:gd name="T9" fmla="*/ 2 h 64"/>
                  <a:gd name="T10" fmla="*/ 64 w 64"/>
                  <a:gd name="T11" fmla="*/ 2 h 64"/>
                  <a:gd name="T12" fmla="*/ 64 w 64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64">
                    <a:moveTo>
                      <a:pt x="64" y="0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3"/>
              <p:cNvSpPr/>
              <p:nvPr/>
            </p:nvSpPr>
            <p:spPr bwMode="auto">
              <a:xfrm>
                <a:off x="4467240" y="2132467"/>
                <a:ext cx="1109609" cy="1112904"/>
              </a:xfrm>
              <a:custGeom>
                <a:avLst/>
                <a:gdLst>
                  <a:gd name="T0" fmla="*/ 673 w 673"/>
                  <a:gd name="T1" fmla="*/ 344 h 675"/>
                  <a:gd name="T2" fmla="*/ 448 w 673"/>
                  <a:gd name="T3" fmla="*/ 119 h 675"/>
                  <a:gd name="T4" fmla="*/ 564 w 673"/>
                  <a:gd name="T5" fmla="*/ 0 h 675"/>
                  <a:gd name="T6" fmla="*/ 0 w 673"/>
                  <a:gd name="T7" fmla="*/ 0 h 675"/>
                  <a:gd name="T8" fmla="*/ 0 w 673"/>
                  <a:gd name="T9" fmla="*/ 566 h 675"/>
                  <a:gd name="T10" fmla="*/ 116 w 673"/>
                  <a:gd name="T11" fmla="*/ 448 h 675"/>
                  <a:gd name="T12" fmla="*/ 341 w 673"/>
                  <a:gd name="T13" fmla="*/ 675 h 675"/>
                  <a:gd name="T14" fmla="*/ 673 w 673"/>
                  <a:gd name="T15" fmla="*/ 344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3" h="675">
                    <a:moveTo>
                      <a:pt x="673" y="344"/>
                    </a:moveTo>
                    <a:lnTo>
                      <a:pt x="448" y="119"/>
                    </a:lnTo>
                    <a:lnTo>
                      <a:pt x="564" y="0"/>
                    </a:lnTo>
                    <a:lnTo>
                      <a:pt x="0" y="0"/>
                    </a:lnTo>
                    <a:lnTo>
                      <a:pt x="0" y="566"/>
                    </a:lnTo>
                    <a:lnTo>
                      <a:pt x="116" y="448"/>
                    </a:lnTo>
                    <a:lnTo>
                      <a:pt x="341" y="675"/>
                    </a:lnTo>
                    <a:lnTo>
                      <a:pt x="673" y="3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8" name="文本框 173"/>
            <p:cNvSpPr txBox="1"/>
            <p:nvPr/>
          </p:nvSpPr>
          <p:spPr>
            <a:xfrm>
              <a:off x="4789217" y="2493761"/>
              <a:ext cx="899753" cy="42052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l"/>
              <a:r>
                <a:rPr lang="en-US" altLang="zh-CN" sz="3200" b="1" spc="400" dirty="0">
                  <a:solidFill>
                    <a:schemeClr val="bg1"/>
                  </a:solidFill>
                  <a:ea typeface="微软雅黑" panose="020B0503020204020204" charset="-122"/>
                  <a:cs typeface="Aharoni" panose="02010803020104030203" pitchFamily="2" charset="-79"/>
                </a:rPr>
                <a:t>III期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87156" y="2154159"/>
            <a:ext cx="1479285" cy="1486072"/>
            <a:chOff x="5968119" y="1952831"/>
            <a:chExt cx="1109608" cy="1114554"/>
          </a:xfrm>
        </p:grpSpPr>
        <p:sp>
          <p:nvSpPr>
            <p:cNvPr id="77" name="Freeform 9"/>
            <p:cNvSpPr/>
            <p:nvPr/>
          </p:nvSpPr>
          <p:spPr bwMode="auto">
            <a:xfrm>
              <a:off x="5968119" y="1952831"/>
              <a:ext cx="1109608" cy="1114554"/>
            </a:xfrm>
            <a:custGeom>
              <a:avLst/>
              <a:gdLst>
                <a:gd name="T0" fmla="*/ 0 w 673"/>
                <a:gd name="T1" fmla="*/ 332 h 676"/>
                <a:gd name="T2" fmla="*/ 225 w 673"/>
                <a:gd name="T3" fmla="*/ 557 h 676"/>
                <a:gd name="T4" fmla="*/ 109 w 673"/>
                <a:gd name="T5" fmla="*/ 676 h 676"/>
                <a:gd name="T6" fmla="*/ 673 w 673"/>
                <a:gd name="T7" fmla="*/ 676 h 676"/>
                <a:gd name="T8" fmla="*/ 673 w 673"/>
                <a:gd name="T9" fmla="*/ 109 h 676"/>
                <a:gd name="T10" fmla="*/ 557 w 673"/>
                <a:gd name="T11" fmla="*/ 228 h 676"/>
                <a:gd name="T12" fmla="*/ 329 w 673"/>
                <a:gd name="T13" fmla="*/ 0 h 676"/>
                <a:gd name="T14" fmla="*/ 0 w 673"/>
                <a:gd name="T15" fmla="*/ 33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3" h="676">
                  <a:moveTo>
                    <a:pt x="0" y="332"/>
                  </a:moveTo>
                  <a:lnTo>
                    <a:pt x="225" y="557"/>
                  </a:lnTo>
                  <a:lnTo>
                    <a:pt x="109" y="676"/>
                  </a:lnTo>
                  <a:lnTo>
                    <a:pt x="673" y="676"/>
                  </a:lnTo>
                  <a:lnTo>
                    <a:pt x="673" y="109"/>
                  </a:lnTo>
                  <a:lnTo>
                    <a:pt x="557" y="228"/>
                  </a:lnTo>
                  <a:lnTo>
                    <a:pt x="329" y="0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文本框 173"/>
            <p:cNvSpPr txBox="1"/>
            <p:nvPr/>
          </p:nvSpPr>
          <p:spPr>
            <a:xfrm>
              <a:off x="6300585" y="2361930"/>
              <a:ext cx="776864" cy="42052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l"/>
              <a:r>
                <a:rPr lang="en-US" altLang="zh-CN" sz="3200" b="1" spc="400" dirty="0">
                  <a:solidFill>
                    <a:schemeClr val="bg1"/>
                  </a:solidFill>
                  <a:ea typeface="微软雅黑" panose="020B0503020204020204" charset="-122"/>
                  <a:cs typeface="Aharoni" panose="02010803020104030203" pitchFamily="2" charset="-79"/>
                </a:rPr>
                <a:t>II期</a:t>
              </a:r>
            </a:p>
          </p:txBody>
        </p:sp>
      </p:grpSp>
      <p:sp>
        <p:nvSpPr>
          <p:cNvPr id="53" name="文本框 47"/>
          <p:cNvSpPr txBox="1"/>
          <p:nvPr/>
        </p:nvSpPr>
        <p:spPr>
          <a:xfrm>
            <a:off x="108585" y="2225675"/>
            <a:ext cx="4061460" cy="258318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dirty="0">
                <a:solidFill>
                  <a:srgbClr val="76A6D7"/>
                </a:solidFill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治疗作用确证阶段</a:t>
            </a:r>
            <a:r>
              <a:rPr dirty="0">
                <a:latin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。其目的是进一步验证药物对目标适应症患者的治疗作用和安全性，评价利益与风险关系，最终为药物注册申请获得批准提供充分的依据。III期临床试验一般需要与目前的标准治疗方法进行随机对照研究</a:t>
            </a:r>
            <a:r>
              <a:rPr lang="zh-CN" altLang="en-US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文本框 47"/>
          <p:cNvSpPr txBox="1"/>
          <p:nvPr/>
        </p:nvSpPr>
        <p:spPr>
          <a:xfrm>
            <a:off x="7765415" y="2430145"/>
            <a:ext cx="4208145" cy="258318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>
              <a:lnSpc>
                <a:spcPct val="150000"/>
              </a:lnSpc>
            </a:pPr>
            <a:r>
              <a:rPr dirty="0">
                <a:solidFill>
                  <a:srgbClr val="76A6D7"/>
                </a:solidFill>
                <a:latin typeface="+mn-ea"/>
                <a:cs typeface="+mn-ea"/>
                <a:sym typeface="+mn-ea"/>
              </a:rPr>
              <a:t>治疗作用初步评价阶段</a:t>
            </a:r>
            <a:r>
              <a:rPr dirty="0">
                <a:latin typeface="+mn-ea"/>
                <a:cs typeface="+mn-ea"/>
                <a:sym typeface="+mn-ea"/>
              </a:rPr>
              <a:t>。其目的是初步评价药物对目标适应症患者的治疗作用和安全性，也包括为III期临床试验研究设计和给药剂量方案的确定提供依据。II期临床试验可以是单组的，也可以是随机对照研究。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419475" y="5013325"/>
            <a:ext cx="1725294" cy="1480185"/>
            <a:chOff x="4462315" y="3465914"/>
            <a:chExt cx="1216785" cy="1109608"/>
          </a:xfrm>
        </p:grpSpPr>
        <p:sp>
          <p:nvSpPr>
            <p:cNvPr id="11" name="Freeform 8"/>
            <p:cNvSpPr/>
            <p:nvPr/>
          </p:nvSpPr>
          <p:spPr bwMode="auto">
            <a:xfrm>
              <a:off x="4462315" y="3465914"/>
              <a:ext cx="1107960" cy="1109608"/>
            </a:xfrm>
            <a:custGeom>
              <a:avLst/>
              <a:gdLst>
                <a:gd name="T0" fmla="*/ 0 w 672"/>
                <a:gd name="T1" fmla="*/ 332 h 673"/>
                <a:gd name="T2" fmla="*/ 224 w 672"/>
                <a:gd name="T3" fmla="*/ 557 h 673"/>
                <a:gd name="T4" fmla="*/ 108 w 672"/>
                <a:gd name="T5" fmla="*/ 673 h 673"/>
                <a:gd name="T6" fmla="*/ 672 w 672"/>
                <a:gd name="T7" fmla="*/ 673 h 673"/>
                <a:gd name="T8" fmla="*/ 672 w 672"/>
                <a:gd name="T9" fmla="*/ 109 h 673"/>
                <a:gd name="T10" fmla="*/ 556 w 672"/>
                <a:gd name="T11" fmla="*/ 225 h 673"/>
                <a:gd name="T12" fmla="*/ 329 w 672"/>
                <a:gd name="T13" fmla="*/ 0 h 673"/>
                <a:gd name="T14" fmla="*/ 0 w 672"/>
                <a:gd name="T15" fmla="*/ 332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2" h="673">
                  <a:moveTo>
                    <a:pt x="0" y="332"/>
                  </a:moveTo>
                  <a:lnTo>
                    <a:pt x="224" y="557"/>
                  </a:lnTo>
                  <a:lnTo>
                    <a:pt x="108" y="673"/>
                  </a:lnTo>
                  <a:lnTo>
                    <a:pt x="672" y="673"/>
                  </a:lnTo>
                  <a:lnTo>
                    <a:pt x="672" y="109"/>
                  </a:lnTo>
                  <a:lnTo>
                    <a:pt x="556" y="225"/>
                  </a:lnTo>
                  <a:lnTo>
                    <a:pt x="329" y="0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文本框 173"/>
            <p:cNvSpPr txBox="1"/>
            <p:nvPr/>
          </p:nvSpPr>
          <p:spPr>
            <a:xfrm>
              <a:off x="4741768" y="3865462"/>
              <a:ext cx="937332" cy="42032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l"/>
              <a:r>
                <a:rPr lang="en-US" altLang="zh-CN" sz="3200" b="1" spc="400">
                  <a:solidFill>
                    <a:schemeClr val="bg1"/>
                  </a:solidFill>
                  <a:ea typeface="微软雅黑" panose="020B0503020204020204" charset="-122"/>
                  <a:cs typeface="Aharoni" panose="02010803020104030203" pitchFamily="2" charset="-79"/>
                </a:rPr>
                <a:t>IV期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209540" y="5437505"/>
            <a:ext cx="625157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76A6D7"/>
                </a:solidFill>
              </a:rPr>
              <a:t>新药上市后研究阶段</a:t>
            </a:r>
            <a:r>
              <a:rPr lang="zh-CN" altLang="en-US"/>
              <a:t>。其目的是考察在广泛使用条件下的药物的疗效和不良反应。评价在普通或者特殊人群中使用的利益与风险关系，改进给药剂量等。</a:t>
            </a: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227965" y="147955"/>
            <a:ext cx="7647940" cy="526415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800" b="1" u="none" strike="noStrike" kern="1200" cap="none" spc="200" normalizeH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临床试验分期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04" grpId="0"/>
      <p:bldP spid="53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2015" y="313690"/>
            <a:ext cx="6577330" cy="432435"/>
          </a:xfrm>
        </p:spPr>
        <p:txBody>
          <a:bodyPr/>
          <a:lstStyle/>
          <a:p>
            <a:r>
              <a:rPr lang="zh-CN" altLang="en-US" sz="3200" i="1" dirty="0"/>
              <a:t>临床试验分期</a:t>
            </a:r>
            <a:r>
              <a:rPr lang="en-US" altLang="zh-CN" sz="3200" i="1" dirty="0"/>
              <a:t>--</a:t>
            </a:r>
            <a:r>
              <a:rPr lang="zh-CN" altLang="en-US" sz="3200" i="1" dirty="0"/>
              <a:t>白话篇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12" name="流程图: 可选过程 11"/>
          <p:cNvSpPr/>
          <p:nvPr/>
        </p:nvSpPr>
        <p:spPr>
          <a:xfrm>
            <a:off x="799465" y="1285875"/>
            <a:ext cx="9232265" cy="4843780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 b="1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I期</a:t>
            </a:r>
            <a:r>
              <a:rPr lang="zh-CN" altLang="en-US" sz="2400" b="1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：</a:t>
            </a:r>
            <a:r>
              <a:rPr lang="zh-CN" altLang="en-US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受试者为患者或者健康人。开展一期的目的有观察药物在人体的</a:t>
            </a:r>
            <a:r>
              <a:rPr lang="zh-CN" altLang="en-US" spc="400" dirty="0">
                <a:solidFill>
                  <a:schemeClr val="accent5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药代动力学</a:t>
            </a:r>
            <a:r>
              <a:rPr lang="zh-CN" altLang="en-US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、药物剂量在</a:t>
            </a:r>
            <a:r>
              <a:rPr lang="zh-CN" altLang="en-US" spc="400" dirty="0">
                <a:solidFill>
                  <a:schemeClr val="accent5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人体可承受的最大剂量和有效性</a:t>
            </a:r>
            <a:r>
              <a:rPr lang="zh-CN" altLang="en-US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等。</a:t>
            </a:r>
          </a:p>
          <a:p>
            <a:pPr algn="l"/>
            <a:endParaRPr lang="zh-CN" altLang="en-US" spc="400" dirty="0">
              <a:solidFill>
                <a:schemeClr val="tx1"/>
              </a:solidFill>
              <a:ea typeface="微软雅黑" panose="020B0503020204020204" charset="-122"/>
              <a:cs typeface="Aharoni" panose="02010803020104030203" pitchFamily="2" charset="-79"/>
              <a:sym typeface="+mn-ea"/>
            </a:endParaRPr>
          </a:p>
          <a:p>
            <a:pPr algn="l"/>
            <a:r>
              <a:rPr lang="zh-CN" altLang="en-US" sz="1600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我们日常感受可解释为：头疼吃止痛药，吃下去多久才有效？一次吃多少片才合适？我们是吃下去就不疼了，还是半小时不疼了，还是服用后一个小时才不疼，还是要更久……什么时候吃下一粒更好？I期的作用就在于此。</a:t>
            </a:r>
            <a:r>
              <a:rPr lang="zh-CN" altLang="en-US" sz="1600" i="1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理论来说，当药物在身体血液里药物浓度最高时，就是我们吃了药身体吸收最好肚子不疼的时候，这个时候药物是最管用的。</a:t>
            </a:r>
            <a:r>
              <a:rPr lang="zh-CN" altLang="en-US" sz="1600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要观察到这些数据，就要密集采血监测，也就是大家常见看到的PK采血（pharmacokinetics ）。</a:t>
            </a:r>
          </a:p>
          <a:p>
            <a:pPr algn="l"/>
            <a:endParaRPr lang="zh-CN" altLang="en-US" sz="1600" spc="400" dirty="0">
              <a:solidFill>
                <a:schemeClr val="tx1"/>
              </a:solidFill>
              <a:ea typeface="微软雅黑" panose="020B0503020204020204" charset="-122"/>
              <a:cs typeface="Aharoni" panose="02010803020104030203" pitchFamily="2" charset="-79"/>
              <a:sym typeface="+mn-ea"/>
            </a:endParaRPr>
          </a:p>
          <a:p>
            <a:pPr algn="l"/>
            <a:r>
              <a:rPr lang="en-US" altLang="zh-CN" sz="1600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PK</a:t>
            </a:r>
            <a:r>
              <a:rPr lang="zh-CN" altLang="en-US" sz="1600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采血为什么是密集采血？因为研究人员也不知道哪几个时间疗效怎么样，所以时间就设计的密集。比如，服药前30分钟，服药后15分钟，30分钟，45分钟，60分钟，90分钟，2小时等等</a:t>
            </a:r>
          </a:p>
          <a:p>
            <a:pPr algn="l"/>
            <a:endParaRPr lang="zh-CN" altLang="en-US" sz="1600" spc="400" dirty="0">
              <a:solidFill>
                <a:schemeClr val="tx1"/>
              </a:solidFill>
              <a:ea typeface="微软雅黑" panose="020B0503020204020204" charset="-122"/>
              <a:cs typeface="Aharoni" panose="02010803020104030203" pitchFamily="2" charset="-79"/>
              <a:sym typeface="+mn-ea"/>
            </a:endParaRPr>
          </a:p>
          <a:p>
            <a:pPr algn="l"/>
            <a:r>
              <a:rPr lang="zh-CN" altLang="en-US" sz="1600" spc="400" dirty="0">
                <a:solidFill>
                  <a:schemeClr val="tx1"/>
                </a:solidFill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健康人为什么也要参与临床试验吃药？多为研究药物剂量的升降，看看人体最高能承受多少剂量，然后根据这个人体能承受的剂量，再去给病人试，看看曾经试过的几个剂量，哪个对病人治病来说最有效！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7695" y="0"/>
            <a:ext cx="2378710" cy="17487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756.7559055118109,&quot;width&quot;:10400.768503937008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0145617"/>
  <p:tag name="MH_LIBRARY" val="CONTENTS"/>
  <p:tag name="MH_TYPE" val="ENTRY"/>
  <p:tag name="ID" val="626766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0145617"/>
  <p:tag name="MH_LIBRARY" val="CONTENTS"/>
  <p:tag name="MH_TYPE" val="NUMBER"/>
  <p:tag name="ID" val="626766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0145617"/>
  <p:tag name="MH_LIBRARY" val="CONTENTS"/>
  <p:tag name="MH_TYPE" val="OTHERS"/>
  <p:tag name="ID" val="62676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0145617"/>
  <p:tag name="MH_LIBRARY" val="CONTENTS"/>
  <p:tag name="MH_TYPE" val="NUMBER"/>
  <p:tag name="ID" val="626766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0145617"/>
  <p:tag name="MH_LIBRARY" val="CONTENTS"/>
  <p:tag name="MH_TYPE" val="OTHERS"/>
  <p:tag name="ID" val="62676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0145617"/>
  <p:tag name="MH_LIBRARY" val="CONTENTS"/>
  <p:tag name="MH_TYPE" val="ENTRY"/>
  <p:tag name="ID" val="626766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0145617"/>
  <p:tag name="MH_LIBRARY" val="CONTENTS"/>
  <p:tag name="MH_TYPE" val="ENTRY"/>
  <p:tag name="ID" val="626766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20145617"/>
  <p:tag name="MH_LIBRARY" val="CONTENTS"/>
  <p:tag name="MH_TYPE" val="ENTRY"/>
  <p:tag name="ID" val="626766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854">
      <a:dk1>
        <a:sysClr val="windowText" lastClr="000000"/>
      </a:dk1>
      <a:lt1>
        <a:sysClr val="window" lastClr="FFFFFF"/>
      </a:lt1>
      <a:dk2>
        <a:srgbClr val="365A96"/>
      </a:dk2>
      <a:lt2>
        <a:srgbClr val="3AC8D9"/>
      </a:lt2>
      <a:accent1>
        <a:srgbClr val="3AC8D9"/>
      </a:accent1>
      <a:accent2>
        <a:srgbClr val="365A96"/>
      </a:accent2>
      <a:accent3>
        <a:srgbClr val="3AC8D9"/>
      </a:accent3>
      <a:accent4>
        <a:srgbClr val="365A96"/>
      </a:accent4>
      <a:accent5>
        <a:srgbClr val="3AC8D9"/>
      </a:accent5>
      <a:accent6>
        <a:srgbClr val="365A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2183</Words>
  <Application>Microsoft Office PowerPoint</Application>
  <PresentationFormat>宽屏</PresentationFormat>
  <Paragraphs>158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思源黑体 CN Bold</vt:lpstr>
      <vt:lpstr>思源黑体 CN Light</vt:lpstr>
      <vt:lpstr>微软雅黑</vt:lpstr>
      <vt:lpstr>印品黑体</vt:lpstr>
      <vt:lpstr>Arial</vt:lpstr>
      <vt:lpstr>Arial Black</vt:lpstr>
      <vt:lpstr>Wingdings</vt:lpstr>
      <vt:lpstr>Office 主题​​</vt:lpstr>
      <vt:lpstr>Office 主题</vt:lpstr>
      <vt:lpstr>临床试验之-入门篇</vt:lpstr>
      <vt:lpstr>临床试验分期</vt:lpstr>
      <vt:lpstr>PowerPoint 演示文稿</vt:lpstr>
      <vt:lpstr>Q&amp;A</vt:lpstr>
      <vt:lpstr>Q&amp;A</vt:lpstr>
      <vt:lpstr>Q&amp;A</vt:lpstr>
      <vt:lpstr>PowerPoint 演示文稿</vt:lpstr>
      <vt:lpstr>PowerPoint 演示文稿</vt:lpstr>
      <vt:lpstr>临床试验分期--白话篇</vt:lpstr>
      <vt:lpstr>临床试验分期--白话篇</vt:lpstr>
      <vt:lpstr>PowerPoint 演示文稿</vt:lpstr>
      <vt:lpstr>药物临床试验基本流程</vt:lpstr>
      <vt:lpstr>1、试验启动阶段</vt:lpstr>
      <vt:lpstr>PowerPoint 演示文稿</vt:lpstr>
      <vt:lpstr>PowerPoint 演示文稿</vt:lpstr>
      <vt:lpstr>PowerPoint 演示文稿</vt:lpstr>
      <vt:lpstr>2、试验进行阶段</vt:lpstr>
      <vt:lpstr>PowerPoint 演示文稿</vt:lpstr>
      <vt:lpstr>PowerPoint 演示文稿</vt:lpstr>
      <vt:lpstr>3、试验总结阶段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研究中心资格评估</dc:title>
  <dc:creator>huangtu</dc:creator>
  <cp:lastModifiedBy>橘 子</cp:lastModifiedBy>
  <cp:revision>153</cp:revision>
  <dcterms:created xsi:type="dcterms:W3CDTF">2019-06-19T02:08:00Z</dcterms:created>
  <dcterms:modified xsi:type="dcterms:W3CDTF">2021-07-30T01:23:00Z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2052-11.1.0.10578</vt:lpwstr>
  </property>
  <property fmtid="{D5CDD505-2E9C-101B-9397-08002B2CF9AE}" pid="3" name="ICV">
    <vt:lpwstr>C32668A417F941208A3544D5002D60BF</vt:lpwstr>
  </property>
</Properties>
</file>